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E1F1B-9B90-4EBD-A967-D36459A7031C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86928-2442-4A9A-9CFD-1616775F2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7F4041-8B17-49A8-A9B2-AEFADB38233B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B272-3484-4D57-A66F-0167E689BB20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B88FE-9AD5-4AFB-AD51-6FA70A8A7F1C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DBA16-14B6-4F4E-A126-965AF7CC0CF0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3A67A-CF63-48E7-B703-246EADF117EF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C2AE0-2D01-4692-BAC2-6A27524555A7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66659-B3D4-40E5-BBD7-EC2B288A5DCB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72056-B330-46B4-AFEC-95EA8321692B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4CC09-233E-4B5C-8897-8E7E4BB0498D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A77F77-7922-4449-B48E-EA640A898B77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C123B9-7DA7-4C55-A2BC-11E9E2AFD289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C358E8-7845-4B72-8920-EB974E0A8427}" type="datetime1">
              <a:rPr lang="en-US" smtClean="0"/>
              <a:pPr/>
              <a:t>3/2/2012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4AE0D7-D4AC-420C-B6A1-3165E265D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7: Banking Services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7.1</a:t>
            </a:r>
            <a:r>
              <a:rPr lang="en-US" dirty="0" smtClean="0"/>
              <a:t> How Banks Work</a:t>
            </a:r>
          </a:p>
          <a:p>
            <a:r>
              <a:rPr lang="en-US" b="1" dirty="0" smtClean="0"/>
              <a:t>7.2</a:t>
            </a:r>
            <a:r>
              <a:rPr lang="en-US" dirty="0" smtClean="0"/>
              <a:t> Use Your Checking Account</a:t>
            </a:r>
          </a:p>
          <a:p>
            <a:r>
              <a:rPr lang="en-US" b="1" dirty="0" smtClean="0"/>
              <a:t>7.3</a:t>
            </a:r>
            <a:r>
              <a:rPr lang="en-US" dirty="0" smtClean="0"/>
              <a:t> Balance Your Checkbook</a:t>
            </a:r>
          </a:p>
          <a:p>
            <a:r>
              <a:rPr lang="en-US" b="1" dirty="0" smtClean="0"/>
              <a:t>7.4</a:t>
            </a:r>
            <a:r>
              <a:rPr lang="en-US" dirty="0" smtClean="0"/>
              <a:t> Electronic Banking Services</a:t>
            </a:r>
          </a:p>
          <a:p>
            <a:r>
              <a:rPr lang="en-US" b="1" dirty="0" smtClean="0"/>
              <a:t>7.5</a:t>
            </a:r>
            <a:r>
              <a:rPr lang="en-US" dirty="0" smtClean="0"/>
              <a:t> Other Banking Services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5181600"/>
            <a:ext cx="2057400" cy="16764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3581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Electronic Funds Transfer and ATMs</a:t>
            </a:r>
          </a:p>
          <a:p>
            <a:pPr lvl="2"/>
            <a:r>
              <a:rPr lang="en-US" dirty="0" smtClean="0"/>
              <a:t>EFT’s – banks allow consumers to move money from one account to another by _____________________</a:t>
            </a:r>
          </a:p>
          <a:p>
            <a:pPr lvl="1"/>
            <a:r>
              <a:rPr lang="en-US" dirty="0" smtClean="0"/>
              <a:t>Automated Teller Machines (ATM’s)</a:t>
            </a:r>
          </a:p>
          <a:p>
            <a:pPr lvl="2"/>
            <a:r>
              <a:rPr lang="en-US" dirty="0" smtClean="0"/>
              <a:t>Your ATM Card and ____________</a:t>
            </a:r>
          </a:p>
          <a:p>
            <a:pPr lvl="3"/>
            <a:r>
              <a:rPr lang="en-US" dirty="0" smtClean="0"/>
              <a:t>Can be used at any time, day or night</a:t>
            </a:r>
          </a:p>
          <a:p>
            <a:pPr lvl="3"/>
            <a:r>
              <a:rPr lang="en-US" dirty="0" smtClean="0"/>
              <a:t>Must have bank issued card</a:t>
            </a:r>
          </a:p>
          <a:p>
            <a:pPr lvl="3"/>
            <a:r>
              <a:rPr lang="en-US" dirty="0" smtClean="0"/>
              <a:t>Card has ____________ strip and sometimes embedded chip to identify you</a:t>
            </a:r>
          </a:p>
          <a:p>
            <a:pPr lvl="3"/>
            <a:r>
              <a:rPr lang="en-US" dirty="0" smtClean="0"/>
              <a:t>Must have PIN(Personal Identification Number) # to use 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5224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2"/>
            <a:r>
              <a:rPr lang="en-US" dirty="0" smtClean="0"/>
              <a:t>ATM Deposits</a:t>
            </a:r>
          </a:p>
          <a:p>
            <a:pPr lvl="3"/>
            <a:r>
              <a:rPr lang="en-US" dirty="0" smtClean="0"/>
              <a:t>Place endorsed check into special _______________________</a:t>
            </a:r>
          </a:p>
          <a:p>
            <a:pPr lvl="3"/>
            <a:r>
              <a:rPr lang="en-US" dirty="0" smtClean="0"/>
              <a:t>Will need to put personal info on envelope with ink</a:t>
            </a:r>
          </a:p>
          <a:p>
            <a:pPr lvl="3"/>
            <a:r>
              <a:rPr lang="en-US" dirty="0" smtClean="0"/>
              <a:t>Insert card and follow directions on ______________</a:t>
            </a:r>
          </a:p>
          <a:p>
            <a:pPr lvl="3"/>
            <a:r>
              <a:rPr lang="en-US" dirty="0" smtClean="0"/>
              <a:t>Always record in your register</a:t>
            </a:r>
          </a:p>
          <a:p>
            <a:pPr lvl="2"/>
            <a:r>
              <a:rPr lang="en-US" dirty="0" smtClean="0"/>
              <a:t>ATM Withdrawals</a:t>
            </a:r>
          </a:p>
          <a:p>
            <a:pPr lvl="3"/>
            <a:r>
              <a:rPr lang="en-US" dirty="0" smtClean="0"/>
              <a:t>To withdraw, follow instructions on screen</a:t>
            </a:r>
          </a:p>
          <a:p>
            <a:pPr lvl="3"/>
            <a:r>
              <a:rPr lang="en-US" dirty="0" smtClean="0"/>
              <a:t>ATM’s only disperse paper money $20’s  &amp; $10’s</a:t>
            </a:r>
          </a:p>
          <a:p>
            <a:pPr lvl="3"/>
            <a:r>
              <a:rPr lang="en-US" dirty="0" smtClean="0"/>
              <a:t>Keep ____________________</a:t>
            </a:r>
          </a:p>
          <a:p>
            <a:pPr lvl="2"/>
            <a:r>
              <a:rPr lang="en-US" dirty="0" smtClean="0"/>
              <a:t>ATM Costs</a:t>
            </a:r>
          </a:p>
          <a:p>
            <a:pPr lvl="3"/>
            <a:r>
              <a:rPr lang="en-US" dirty="0" smtClean="0"/>
              <a:t>Charged __________ if not your banks ATM’s</a:t>
            </a:r>
          </a:p>
          <a:p>
            <a:pPr lvl="3"/>
            <a:r>
              <a:rPr lang="en-US" dirty="0" smtClean="0"/>
              <a:t>Can cost up to $4.00 per transaction</a:t>
            </a:r>
          </a:p>
          <a:p>
            <a:pPr lvl="3"/>
            <a:r>
              <a:rPr lang="en-US" dirty="0" smtClean="0"/>
              <a:t>Sometimes if small deposit, can be charged a fee using tellers, because want to encourage using ________________</a:t>
            </a:r>
          </a:p>
          <a:p>
            <a:pPr lvl="3"/>
            <a:r>
              <a:rPr lang="en-US" dirty="0" smtClean="0"/>
              <a:t>Banks have reduced number of tellers employed by almost 40% because of ATM’s</a:t>
            </a:r>
          </a:p>
          <a:p>
            <a:pPr lvl="3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7.4 Electronic Banking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2"/>
            <a:r>
              <a:rPr lang="en-US" dirty="0" smtClean="0"/>
              <a:t>Use ATM’s Responsibly</a:t>
            </a:r>
          </a:p>
          <a:p>
            <a:pPr lvl="3"/>
            <a:r>
              <a:rPr lang="en-US" dirty="0" smtClean="0"/>
              <a:t>People can steal with card and pin number</a:t>
            </a:r>
          </a:p>
          <a:p>
            <a:pPr lvl="3"/>
            <a:r>
              <a:rPr lang="en-US" dirty="0" smtClean="0"/>
              <a:t>Be sure nobody sees you put in pin _____________</a:t>
            </a:r>
          </a:p>
          <a:p>
            <a:pPr lvl="3"/>
            <a:r>
              <a:rPr lang="en-US" dirty="0" smtClean="0"/>
              <a:t>Do not write pin # on card</a:t>
            </a:r>
          </a:p>
          <a:p>
            <a:pPr lvl="3"/>
            <a:r>
              <a:rPr lang="en-US" dirty="0" smtClean="0"/>
              <a:t>Do Not give to someone to use</a:t>
            </a:r>
          </a:p>
          <a:p>
            <a:pPr lvl="3"/>
            <a:r>
              <a:rPr lang="en-US" dirty="0" smtClean="0"/>
              <a:t>If lose, report _____________________</a:t>
            </a:r>
          </a:p>
          <a:p>
            <a:pPr lvl="3"/>
            <a:r>
              <a:rPr lang="en-US" dirty="0" smtClean="0"/>
              <a:t>Will be issued new card</a:t>
            </a:r>
          </a:p>
          <a:p>
            <a:pPr lvl="3"/>
            <a:r>
              <a:rPr lang="en-US" dirty="0" smtClean="0"/>
              <a:t>Reduce risk by using with friend and during ______</a:t>
            </a:r>
          </a:p>
          <a:p>
            <a:pPr lvl="3"/>
            <a:r>
              <a:rPr lang="en-US" dirty="0" smtClean="0"/>
              <a:t>If afraid to carry cash in area, do not use the 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Use of Electronic Funds Transfer</a:t>
            </a:r>
          </a:p>
          <a:p>
            <a:pPr lvl="2"/>
            <a:r>
              <a:rPr lang="en-US" dirty="0" smtClean="0"/>
              <a:t>Can use direct deposit, debit cards, automatic payment, and online _______________</a:t>
            </a:r>
          </a:p>
          <a:p>
            <a:pPr lvl="1"/>
            <a:r>
              <a:rPr lang="en-US" dirty="0" smtClean="0"/>
              <a:t>Direct Deposit</a:t>
            </a:r>
          </a:p>
          <a:p>
            <a:pPr lvl="2"/>
            <a:r>
              <a:rPr lang="en-US" dirty="0" smtClean="0"/>
              <a:t>Paycheck is directly deposited</a:t>
            </a:r>
          </a:p>
          <a:p>
            <a:pPr lvl="2"/>
            <a:r>
              <a:rPr lang="en-US" dirty="0" smtClean="0"/>
              <a:t>Will receive stub in mail or on business website</a:t>
            </a:r>
          </a:p>
          <a:p>
            <a:pPr lvl="2"/>
            <a:r>
              <a:rPr lang="en-US" dirty="0" smtClean="0"/>
              <a:t>____________ uses to deposit tax returns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7.4 Electronic Banking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3471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1"/>
            <a:r>
              <a:rPr lang="en-US" dirty="0" smtClean="0"/>
              <a:t>Debit Cards</a:t>
            </a:r>
          </a:p>
          <a:p>
            <a:pPr lvl="2"/>
            <a:r>
              <a:rPr lang="en-US" dirty="0" smtClean="0"/>
              <a:t>AKA Check cards</a:t>
            </a:r>
          </a:p>
          <a:p>
            <a:pPr lvl="2"/>
            <a:r>
              <a:rPr lang="en-US" dirty="0" smtClean="0"/>
              <a:t>Can be used as ATM cards or for _______________________</a:t>
            </a:r>
          </a:p>
          <a:p>
            <a:pPr lvl="2"/>
            <a:r>
              <a:rPr lang="en-US" dirty="0" smtClean="0"/>
              <a:t>Card sends message to bank to check to see if money available</a:t>
            </a:r>
          </a:p>
          <a:p>
            <a:pPr lvl="2"/>
            <a:r>
              <a:rPr lang="en-US" dirty="0" smtClean="0"/>
              <a:t>Bank sends electronic confirmation</a:t>
            </a:r>
          </a:p>
          <a:p>
            <a:pPr lvl="2"/>
            <a:r>
              <a:rPr lang="en-US" dirty="0" smtClean="0"/>
              <a:t>Business prints ____________ for your purchase</a:t>
            </a:r>
          </a:p>
          <a:p>
            <a:pPr lvl="2"/>
            <a:r>
              <a:rPr lang="en-US" dirty="0" smtClean="0"/>
              <a:t>Check card advantages:</a:t>
            </a:r>
          </a:p>
          <a:p>
            <a:pPr lvl="3"/>
            <a:r>
              <a:rPr lang="en-US" dirty="0" smtClean="0"/>
              <a:t>Don’t have to carry and write checks</a:t>
            </a:r>
          </a:p>
          <a:p>
            <a:pPr lvl="3"/>
            <a:r>
              <a:rPr lang="en-US" dirty="0" smtClean="0"/>
              <a:t>Will not be able to spend more than you _________________</a:t>
            </a:r>
          </a:p>
          <a:p>
            <a:pPr lvl="3"/>
            <a:r>
              <a:rPr lang="en-US" dirty="0" smtClean="0"/>
              <a:t>Purchase paid ___________________</a:t>
            </a:r>
          </a:p>
          <a:p>
            <a:pPr lvl="2"/>
            <a:r>
              <a:rPr lang="en-US" dirty="0" smtClean="0"/>
              <a:t>Make sure not being charged fee for 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50718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1"/>
            <a:r>
              <a:rPr lang="en-US" dirty="0" smtClean="0"/>
              <a:t>Automatic Bill Payments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Pay by ____________</a:t>
            </a:r>
          </a:p>
          <a:p>
            <a:pPr marL="1371600" lvl="3" indent="-457200"/>
            <a:r>
              <a:rPr lang="en-US" dirty="0" smtClean="0"/>
              <a:t>Money banks offer system for paying recurring bills by phone (water, phone, etc..)</a:t>
            </a:r>
          </a:p>
          <a:p>
            <a:pPr marL="1371600" lvl="3" indent="-457200"/>
            <a:r>
              <a:rPr lang="en-US" dirty="0" smtClean="0"/>
              <a:t>First inform bank you wish to pay by phone</a:t>
            </a:r>
          </a:p>
          <a:p>
            <a:pPr marL="1371600" lvl="3" indent="-457200"/>
            <a:r>
              <a:rPr lang="en-US" dirty="0" smtClean="0"/>
              <a:t>Might be charged a fee, but usually _________________</a:t>
            </a:r>
          </a:p>
          <a:p>
            <a:pPr marL="1371600" lvl="3" indent="-457200"/>
            <a:r>
              <a:rPr lang="en-US" dirty="0" smtClean="0"/>
              <a:t>Procedures for setting up vary by banks</a:t>
            </a:r>
          </a:p>
          <a:p>
            <a:pPr marL="1371600" lvl="3" indent="-457200"/>
            <a:r>
              <a:rPr lang="en-US" dirty="0" smtClean="0"/>
              <a:t>Once set up, dial number given and complete ______________________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Automatic Withdrawals</a:t>
            </a:r>
          </a:p>
          <a:p>
            <a:pPr marL="1371600" lvl="3" indent="-457200"/>
            <a:r>
              <a:rPr lang="en-US" dirty="0" smtClean="0"/>
              <a:t>Arrange with bank to automatically pay bills from account</a:t>
            </a:r>
          </a:p>
          <a:p>
            <a:pPr marL="1371600" lvl="3" indent="-457200"/>
            <a:r>
              <a:rPr lang="en-US" dirty="0" smtClean="0"/>
              <a:t>Example:  house payment, phone bill, utilities, etc…</a:t>
            </a:r>
          </a:p>
          <a:p>
            <a:pPr marL="1371600" lvl="3" indent="-457200"/>
            <a:r>
              <a:rPr lang="en-US" dirty="0" smtClean="0"/>
              <a:t>Must set up ____________ with bank</a:t>
            </a:r>
          </a:p>
          <a:p>
            <a:pPr marL="1371600" lvl="3" indent="-457200"/>
            <a:r>
              <a:rPr lang="en-US" dirty="0" smtClean="0"/>
              <a:t>Will sign agreement to allow this</a:t>
            </a:r>
          </a:p>
          <a:p>
            <a:pPr marL="1371600" lvl="3" indent="-457200"/>
            <a:r>
              <a:rPr lang="en-US" dirty="0" smtClean="0"/>
              <a:t>Will withdraw same day every month</a:t>
            </a:r>
          </a:p>
          <a:p>
            <a:pPr marL="1371600" lvl="3" indent="-457200"/>
            <a:r>
              <a:rPr lang="en-US" dirty="0" smtClean="0"/>
              <a:t>Remember to write in check register</a:t>
            </a:r>
          </a:p>
          <a:p>
            <a:pPr marL="1371600" lvl="3" indent="-457200"/>
            <a:r>
              <a:rPr lang="en-US" dirty="0" smtClean="0"/>
              <a:t>Do not get ____________, don’t forget!</a:t>
            </a:r>
          </a:p>
          <a:p>
            <a:pPr marL="850392" lvl="1" indent="-457200"/>
            <a:r>
              <a:rPr lang="en-US" dirty="0" smtClean="0"/>
              <a:t>Online Banking</a:t>
            </a:r>
          </a:p>
          <a:p>
            <a:pPr marL="1088136" lvl="2" indent="-457200"/>
            <a:r>
              <a:rPr lang="en-US" dirty="0" smtClean="0"/>
              <a:t>Banks offer websites to complete transactions online</a:t>
            </a:r>
          </a:p>
          <a:p>
            <a:pPr marL="1088136" lvl="2" indent="-457200"/>
            <a:r>
              <a:rPr lang="en-US" dirty="0" smtClean="0"/>
              <a:t>Must register with bank</a:t>
            </a:r>
          </a:p>
          <a:p>
            <a:pPr marL="1088136" lvl="2" indent="-457200"/>
            <a:r>
              <a:rPr lang="en-US" dirty="0" smtClean="0"/>
              <a:t>Can add people to pay ______________</a:t>
            </a:r>
          </a:p>
          <a:p>
            <a:pPr marL="594360" indent="-45720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7.4 Electronic Banking</a:t>
            </a:r>
            <a:endParaRPr lang="en-US" dirty="0"/>
          </a:p>
        </p:txBody>
      </p:sp>
      <p:pic>
        <p:nvPicPr>
          <p:cNvPr id="1026" name="Picture 2" descr="C:\Documents and Settings\smunter\My Documents\My Pictures\debit c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181600"/>
            <a:ext cx="4038600" cy="135255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Consumer Protection and Responsibilities</a:t>
            </a:r>
          </a:p>
          <a:p>
            <a:pPr lvl="1"/>
            <a:r>
              <a:rPr lang="en-US" sz="2000" dirty="0" smtClean="0"/>
              <a:t>1978 – Congress passed Electronic Fund __________ Act to protect consumers who make electronic transactions</a:t>
            </a:r>
          </a:p>
          <a:p>
            <a:pPr lvl="1"/>
            <a:r>
              <a:rPr lang="en-US" sz="2000" dirty="0" smtClean="0"/>
              <a:t>Law requires consumers to use EFT’s _________________</a:t>
            </a:r>
          </a:p>
          <a:p>
            <a:pPr lvl="1"/>
            <a:r>
              <a:rPr lang="en-US" sz="2000" dirty="0" smtClean="0"/>
              <a:t>Must report debit card loss within two days</a:t>
            </a:r>
          </a:p>
          <a:p>
            <a:pPr lvl="1"/>
            <a:r>
              <a:rPr lang="en-US" sz="2000" dirty="0" smtClean="0"/>
              <a:t>If you notice missing money, for example $1000.00, call bank and you are only _____________for $50</a:t>
            </a:r>
          </a:p>
          <a:p>
            <a:pPr lvl="1"/>
            <a:r>
              <a:rPr lang="en-US" sz="2000" dirty="0" smtClean="0"/>
              <a:t>If don’t report loss between 3 &amp; 60 days, responsible for $500</a:t>
            </a:r>
          </a:p>
          <a:p>
            <a:pPr lvl="1"/>
            <a:r>
              <a:rPr lang="en-US" sz="2000" dirty="0" smtClean="0"/>
              <a:t>Don’t report after 60 days, _________________ for all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Assignment:  p. 245, #1-8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7.4 Electronic Banking</a:t>
            </a:r>
            <a:endParaRPr lang="en-US" dirty="0"/>
          </a:p>
        </p:txBody>
      </p:sp>
      <p:pic>
        <p:nvPicPr>
          <p:cNvPr id="5" name="Picture 4" descr="Bank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438400"/>
            <a:ext cx="3124200" cy="3200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Different Checks for Different </a:t>
            </a:r>
            <a:r>
              <a:rPr lang="en-US" dirty="0" smtClean="0"/>
              <a:t>_____________</a:t>
            </a:r>
            <a:endParaRPr lang="en-US" dirty="0" smtClean="0"/>
          </a:p>
          <a:p>
            <a:pPr lvl="1"/>
            <a:r>
              <a:rPr lang="en-US" dirty="0" smtClean="0"/>
              <a:t>Certified Checks</a:t>
            </a:r>
          </a:p>
          <a:p>
            <a:pPr lvl="2"/>
            <a:r>
              <a:rPr lang="en-US" dirty="0" smtClean="0"/>
              <a:t>Used for large purchases when business won’t accept </a:t>
            </a:r>
            <a:r>
              <a:rPr lang="en-US" dirty="0" smtClean="0"/>
              <a:t>__________________ </a:t>
            </a:r>
            <a:r>
              <a:rPr lang="en-US" dirty="0" smtClean="0"/>
              <a:t>checks</a:t>
            </a:r>
          </a:p>
          <a:p>
            <a:pPr lvl="2"/>
            <a:r>
              <a:rPr lang="en-US" dirty="0" smtClean="0"/>
              <a:t>A check stamped &amp; signed by bank officer</a:t>
            </a:r>
          </a:p>
          <a:p>
            <a:pPr lvl="2"/>
            <a:r>
              <a:rPr lang="en-US" dirty="0" smtClean="0"/>
              <a:t>Stamp and </a:t>
            </a:r>
            <a:r>
              <a:rPr lang="en-US" dirty="0" smtClean="0"/>
              <a:t>________________ guarantees </a:t>
            </a:r>
            <a:r>
              <a:rPr lang="en-US" dirty="0" smtClean="0"/>
              <a:t>that account has money to cover check</a:t>
            </a:r>
          </a:p>
          <a:p>
            <a:pPr lvl="2"/>
            <a:r>
              <a:rPr lang="en-US" dirty="0" smtClean="0"/>
              <a:t>Is written to specific person</a:t>
            </a:r>
          </a:p>
          <a:p>
            <a:pPr lvl="2"/>
            <a:r>
              <a:rPr lang="en-US" dirty="0" smtClean="0"/>
              <a:t>Must pay fee ranging from $5 to $20 </a:t>
            </a:r>
          </a:p>
          <a:p>
            <a:pPr lvl="2"/>
            <a:r>
              <a:rPr lang="en-US" dirty="0" smtClean="0"/>
              <a:t>Bank withdraws this money from your </a:t>
            </a:r>
            <a:r>
              <a:rPr lang="en-US" dirty="0" smtClean="0"/>
              <a:t>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Cashier’s Checks</a:t>
            </a:r>
          </a:p>
          <a:p>
            <a:pPr lvl="2"/>
            <a:r>
              <a:rPr lang="en-US" dirty="0" smtClean="0"/>
              <a:t>A check from the bank that the </a:t>
            </a:r>
            <a:r>
              <a:rPr lang="en-US" dirty="0" smtClean="0"/>
              <a:t>___________ </a:t>
            </a:r>
            <a:r>
              <a:rPr lang="en-US" dirty="0" smtClean="0"/>
              <a:t>signs</a:t>
            </a:r>
          </a:p>
          <a:p>
            <a:pPr lvl="2"/>
            <a:r>
              <a:rPr lang="en-US" dirty="0" smtClean="0"/>
              <a:t>Payment comes from the bank</a:t>
            </a:r>
          </a:p>
          <a:p>
            <a:pPr lvl="2"/>
            <a:r>
              <a:rPr lang="en-US" dirty="0" smtClean="0"/>
              <a:t>Get cashiers check to guarantee </a:t>
            </a:r>
            <a:r>
              <a:rPr lang="en-US" dirty="0" smtClean="0"/>
              <a:t>_________________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7.5 Other Banking Services</a:t>
            </a:r>
            <a:endParaRPr lang="en-US" dirty="0"/>
          </a:p>
        </p:txBody>
      </p:sp>
      <p:pic>
        <p:nvPicPr>
          <p:cNvPr id="6" name="Picture 5" descr="Cashiers check 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10000"/>
            <a:ext cx="33718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51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Money Order’s </a:t>
            </a:r>
          </a:p>
          <a:p>
            <a:pPr lvl="2"/>
            <a:r>
              <a:rPr lang="en-US" dirty="0" smtClean="0"/>
              <a:t>Use if you don’t have a </a:t>
            </a:r>
            <a:r>
              <a:rPr lang="en-US" dirty="0" smtClean="0"/>
              <a:t>________________ </a:t>
            </a:r>
            <a:r>
              <a:rPr lang="en-US" dirty="0" smtClean="0"/>
              <a:t>account</a:t>
            </a:r>
          </a:p>
          <a:p>
            <a:pPr lvl="2"/>
            <a:r>
              <a:rPr lang="en-US" dirty="0" smtClean="0"/>
              <a:t>Use if small payment to business that doesn’t accept personal checks</a:t>
            </a:r>
          </a:p>
          <a:p>
            <a:pPr lvl="2"/>
            <a:r>
              <a:rPr lang="en-US" dirty="0" smtClean="0"/>
              <a:t>Money </a:t>
            </a:r>
            <a:r>
              <a:rPr lang="en-US" dirty="0" smtClean="0"/>
              <a:t>Order- _____________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___________________________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___________________________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/>
              <a:t>   ___________________________</a:t>
            </a:r>
            <a:endParaRPr lang="en-US" dirty="0" smtClean="0"/>
          </a:p>
          <a:p>
            <a:pPr lvl="2"/>
            <a:r>
              <a:rPr lang="en-US" dirty="0" smtClean="0"/>
              <a:t>Like cashiers check except: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Can be bought multiple places, not just banks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Your name appears on money </a:t>
            </a:r>
            <a:r>
              <a:rPr lang="en-US" dirty="0" smtClean="0"/>
              <a:t>__________________</a:t>
            </a:r>
            <a:endParaRPr lang="en-US" dirty="0" smtClean="0"/>
          </a:p>
          <a:p>
            <a:pPr marL="973836" lvl="2" indent="-342900"/>
            <a:r>
              <a:rPr lang="en-US" dirty="0" smtClean="0"/>
              <a:t>Pay for up front</a:t>
            </a:r>
          </a:p>
          <a:p>
            <a:pPr marL="973836" lvl="2" indent="-342900"/>
            <a:r>
              <a:rPr lang="en-US" dirty="0" smtClean="0"/>
              <a:t>Charge a fee of $1 to </a:t>
            </a:r>
            <a:r>
              <a:rPr lang="en-US" dirty="0" smtClean="0"/>
              <a:t>$____</a:t>
            </a:r>
            <a:endParaRPr lang="en-US" dirty="0" smtClean="0"/>
          </a:p>
          <a:p>
            <a:pPr marL="973836" lvl="2" indent="-342900"/>
            <a:r>
              <a:rPr lang="en-US" dirty="0" smtClean="0"/>
              <a:t>Can buy from bank, post office, check cashing business, </a:t>
            </a:r>
            <a:r>
              <a:rPr lang="en-US" dirty="0" smtClean="0"/>
              <a:t>________________, </a:t>
            </a:r>
            <a:r>
              <a:rPr lang="en-US" dirty="0" smtClean="0"/>
              <a:t>American Express</a:t>
            </a:r>
          </a:p>
          <a:p>
            <a:pPr marL="973836" lvl="2" indent="-342900"/>
            <a:endParaRPr lang="en-US" dirty="0" smtClean="0"/>
          </a:p>
        </p:txBody>
      </p:sp>
      <p:pic>
        <p:nvPicPr>
          <p:cNvPr id="6" name="Content Placeholder 5" descr="Money Order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3429000"/>
            <a:ext cx="3371850" cy="23241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7.5 Other Banking Services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1524000"/>
            <a:ext cx="35814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600" dirty="0" smtClean="0"/>
              <a:t>  made out to you and only      the </a:t>
            </a:r>
            <a:r>
              <a:rPr lang="en-US" sz="1600" dirty="0" smtClean="0"/>
              <a:t>_____________ </a:t>
            </a:r>
            <a:r>
              <a:rPr lang="en-US" sz="1600" dirty="0" smtClean="0"/>
              <a:t>can cash it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600" dirty="0" smtClean="0"/>
              <a:t>  With money orders, the payee knows that the check is </a:t>
            </a:r>
            <a:r>
              <a:rPr lang="en-US" sz="1600" dirty="0" smtClean="0"/>
              <a:t>“_____________”</a:t>
            </a:r>
            <a:endParaRPr lang="en-US" sz="1600" dirty="0" smtClean="0"/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Traveler’s Checks</a:t>
            </a:r>
          </a:p>
          <a:p>
            <a:pPr lvl="2"/>
            <a:r>
              <a:rPr lang="en-US" dirty="0" smtClean="0"/>
              <a:t>Check’s that you pay for in </a:t>
            </a:r>
            <a:r>
              <a:rPr lang="en-US" dirty="0" smtClean="0"/>
              <a:t>________________</a:t>
            </a:r>
            <a:endParaRPr lang="en-US" dirty="0" smtClean="0"/>
          </a:p>
          <a:p>
            <a:pPr lvl="2"/>
            <a:r>
              <a:rPr lang="en-US" dirty="0" smtClean="0"/>
              <a:t>If lost or stolen, can be replaced by company that you bought them from</a:t>
            </a:r>
          </a:p>
          <a:p>
            <a:pPr lvl="2"/>
            <a:r>
              <a:rPr lang="en-US" dirty="0" smtClean="0"/>
              <a:t>Can buy them from banks, </a:t>
            </a:r>
            <a:r>
              <a:rPr lang="en-US" dirty="0" smtClean="0"/>
              <a:t>__________ </a:t>
            </a:r>
            <a:r>
              <a:rPr lang="en-US" dirty="0" smtClean="0"/>
              <a:t>agencies, and AAA</a:t>
            </a:r>
          </a:p>
          <a:p>
            <a:pPr lvl="2"/>
            <a:r>
              <a:rPr lang="en-US" dirty="0" smtClean="0"/>
              <a:t>Sold in amounts of $20, $50, or $100</a:t>
            </a:r>
          </a:p>
          <a:p>
            <a:pPr lvl="2"/>
            <a:r>
              <a:rPr lang="en-US" dirty="0" smtClean="0"/>
              <a:t>Fee usually </a:t>
            </a:r>
            <a:r>
              <a:rPr lang="en-US" dirty="0" smtClean="0"/>
              <a:t>______ </a:t>
            </a:r>
            <a:r>
              <a:rPr lang="en-US" dirty="0" smtClean="0"/>
              <a:t>percent of amount bought</a:t>
            </a:r>
          </a:p>
          <a:p>
            <a:pPr lvl="2"/>
            <a:r>
              <a:rPr lang="en-US" dirty="0" smtClean="0"/>
              <a:t>To spend, must sign in front of person you are paying</a:t>
            </a:r>
          </a:p>
          <a:p>
            <a:pPr lvl="2"/>
            <a:r>
              <a:rPr lang="en-US" dirty="0" smtClean="0"/>
              <a:t>Usually need ________.</a:t>
            </a:r>
          </a:p>
          <a:p>
            <a:pPr lvl="2"/>
            <a:r>
              <a:rPr lang="en-US" dirty="0" smtClean="0"/>
              <a:t>Businesses willing to use these because payment is ______________________</a:t>
            </a:r>
          </a:p>
          <a:p>
            <a:pPr lvl="2"/>
            <a:r>
              <a:rPr lang="en-US" dirty="0" smtClean="0"/>
              <a:t>Make sure you record in given register when you use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7.5 Other Banking Services</a:t>
            </a:r>
            <a:endParaRPr lang="en-US" dirty="0"/>
          </a:p>
        </p:txBody>
      </p:sp>
      <p:pic>
        <p:nvPicPr>
          <p:cNvPr id="8" name="Content Placeholder 7" descr="Traveler's Check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1" y="2743200"/>
            <a:ext cx="3505200" cy="1981199"/>
          </a:xfrm>
        </p:spPr>
      </p:pic>
      <p:sp>
        <p:nvSpPr>
          <p:cNvPr id="10" name="TextBox 9"/>
          <p:cNvSpPr txBox="1"/>
          <p:nvPr/>
        </p:nvSpPr>
        <p:spPr>
          <a:xfrm>
            <a:off x="4800600" y="1828801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Signature Line #1 – ___________________</a:t>
            </a:r>
          </a:p>
          <a:p>
            <a:r>
              <a:rPr lang="en-US" sz="1400" dirty="0" smtClean="0"/>
              <a:t>______________________________________</a:t>
            </a:r>
            <a:endParaRPr lang="en-US" sz="1400" dirty="0"/>
          </a:p>
        </p:txBody>
      </p:sp>
      <p:sp>
        <p:nvSpPr>
          <p:cNvPr id="11" name="Down Arrow 10"/>
          <p:cNvSpPr/>
          <p:nvPr/>
        </p:nvSpPr>
        <p:spPr>
          <a:xfrm>
            <a:off x="5867400" y="2209800"/>
            <a:ext cx="152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5410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Signature Line #2 – ________________</a:t>
            </a:r>
          </a:p>
          <a:p>
            <a:r>
              <a:rPr lang="en-US" sz="1400" dirty="0" smtClean="0"/>
              <a:t>___________________________________</a:t>
            </a:r>
            <a:endParaRPr lang="en-US" sz="1400" dirty="0"/>
          </a:p>
        </p:txBody>
      </p:sp>
      <p:sp>
        <p:nvSpPr>
          <p:cNvPr id="13" name="Up Arrow 12"/>
          <p:cNvSpPr/>
          <p:nvPr/>
        </p:nvSpPr>
        <p:spPr>
          <a:xfrm>
            <a:off x="5867400" y="4267200"/>
            <a:ext cx="152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smtClean="0"/>
              <a:t>Other Services</a:t>
            </a:r>
          </a:p>
          <a:p>
            <a:pPr lvl="1"/>
            <a:r>
              <a:rPr lang="en-US" dirty="0" smtClean="0"/>
              <a:t>_________________Transfers</a:t>
            </a:r>
          </a:p>
          <a:p>
            <a:pPr lvl="2"/>
            <a:r>
              <a:rPr lang="en-US" dirty="0" smtClean="0"/>
              <a:t>Electronic communication that moves money from an account in one bank to _____________________</a:t>
            </a:r>
          </a:p>
          <a:p>
            <a:pPr lvl="2"/>
            <a:r>
              <a:rPr lang="en-US" dirty="0" smtClean="0"/>
              <a:t>Happens _____________________</a:t>
            </a:r>
          </a:p>
          <a:p>
            <a:pPr lvl="2"/>
            <a:r>
              <a:rPr lang="en-US" dirty="0" smtClean="0"/>
              <a:t>Large companies that need to pay millions to another company.</a:t>
            </a:r>
          </a:p>
          <a:p>
            <a:pPr lvl="2"/>
            <a:r>
              <a:rPr lang="en-US" dirty="0" smtClean="0"/>
              <a:t>This means that they will not lose interest due to slow process of going through ____________________</a:t>
            </a:r>
          </a:p>
          <a:p>
            <a:pPr lvl="2"/>
            <a:r>
              <a:rPr lang="en-US" dirty="0" smtClean="0"/>
              <a:t>Also used in _________________ if car breaks down.</a:t>
            </a:r>
          </a:p>
          <a:p>
            <a:pPr lvl="3"/>
            <a:r>
              <a:rPr lang="en-US" dirty="0" smtClean="0"/>
              <a:t>Call bank to have money deposited into account of business fixing car</a:t>
            </a:r>
          </a:p>
          <a:p>
            <a:pPr lvl="2"/>
            <a:r>
              <a:rPr lang="en-US" dirty="0" smtClean="0"/>
              <a:t>Usually charged a fee between $20 - $40</a:t>
            </a:r>
          </a:p>
          <a:p>
            <a:pPr lvl="2"/>
            <a:r>
              <a:rPr lang="en-US" dirty="0" smtClean="0"/>
              <a:t>Usually go through bank but can use _________________ or Western Union</a:t>
            </a:r>
          </a:p>
          <a:p>
            <a:pPr lvl="2"/>
            <a:r>
              <a:rPr lang="en-US" dirty="0" smtClean="0"/>
              <a:t>Amer. Exp. &amp; Western Union not as convenient</a:t>
            </a:r>
          </a:p>
          <a:p>
            <a:pPr lvl="2"/>
            <a:r>
              <a:rPr lang="en-US" dirty="0" smtClean="0"/>
              <a:t>Have to find location to pay money to and get wired to other __________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62500" lnSpcReduction="20000"/>
          </a:bodyPr>
          <a:lstStyle/>
          <a:p>
            <a:pPr lvl="1"/>
            <a:r>
              <a:rPr lang="en-US" dirty="0" smtClean="0"/>
              <a:t>Safe Deposit _________________</a:t>
            </a:r>
          </a:p>
          <a:p>
            <a:pPr lvl="2"/>
            <a:r>
              <a:rPr lang="en-US" dirty="0" smtClean="0"/>
              <a:t>Are boxes with individual locks that you can rent from a bank</a:t>
            </a:r>
          </a:p>
          <a:p>
            <a:pPr lvl="2"/>
            <a:r>
              <a:rPr lang="en-US" dirty="0" smtClean="0"/>
              <a:t>Located in a ____________________</a:t>
            </a:r>
          </a:p>
          <a:p>
            <a:pPr lvl="2"/>
            <a:r>
              <a:rPr lang="en-US" dirty="0" smtClean="0"/>
              <a:t>Safe from fire, theft, and loss</a:t>
            </a:r>
          </a:p>
          <a:p>
            <a:pPr lvl="2"/>
            <a:r>
              <a:rPr lang="en-US" dirty="0" smtClean="0"/>
              <a:t>Cost is anywhere between $30 &amp; $50 per year</a:t>
            </a:r>
          </a:p>
          <a:p>
            <a:pPr lvl="2"/>
            <a:r>
              <a:rPr lang="en-US" dirty="0" smtClean="0"/>
              <a:t>Have different _____________________</a:t>
            </a:r>
          </a:p>
          <a:p>
            <a:pPr lvl="2"/>
            <a:r>
              <a:rPr lang="en-US" dirty="0" smtClean="0"/>
              <a:t>When you rent, must have: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___________________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Paid a fee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Received a key</a:t>
            </a:r>
          </a:p>
          <a:p>
            <a:pPr marL="973836" lvl="2" indent="-342900"/>
            <a:r>
              <a:rPr lang="en-US" dirty="0" smtClean="0"/>
              <a:t>Every time you want to get into box, bring id and give key to ___________________________</a:t>
            </a:r>
          </a:p>
          <a:p>
            <a:pPr marL="973836" lvl="2" indent="-342900"/>
            <a:r>
              <a:rPr lang="en-US" dirty="0" smtClean="0"/>
              <a:t>They will compare your signature to card</a:t>
            </a:r>
          </a:p>
          <a:p>
            <a:pPr marL="973836" lvl="2" indent="-342900"/>
            <a:r>
              <a:rPr lang="en-US" dirty="0" smtClean="0"/>
              <a:t>Protects from someone else getting in __________________</a:t>
            </a:r>
          </a:p>
          <a:p>
            <a:pPr marL="973836" lvl="2" indent="-342900"/>
            <a:r>
              <a:rPr lang="en-US" dirty="0" smtClean="0"/>
              <a:t>Bank also has a key that bank representative must use with your key to get into.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7.5 Other Banking Services</a:t>
            </a:r>
            <a:endParaRPr lang="en-US" dirty="0"/>
          </a:p>
        </p:txBody>
      </p:sp>
      <p:pic>
        <p:nvPicPr>
          <p:cNvPr id="6" name="Picture 5" descr="safe 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5410200"/>
            <a:ext cx="3276600" cy="1295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TextBox 6"/>
          <p:cNvSpPr txBox="1"/>
          <p:nvPr/>
        </p:nvSpPr>
        <p:spPr>
          <a:xfrm>
            <a:off x="1447800" y="6400800"/>
            <a:ext cx="32004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Assignment: p. 251, #1-6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Role of Banks</a:t>
            </a:r>
          </a:p>
          <a:p>
            <a:pPr lvl="1"/>
            <a:r>
              <a:rPr lang="en-US" dirty="0" smtClean="0"/>
              <a:t>Banks are in business to earn a profit</a:t>
            </a:r>
          </a:p>
          <a:p>
            <a:pPr lvl="2"/>
            <a:r>
              <a:rPr lang="en-US" dirty="0" smtClean="0"/>
              <a:t>Make money off interest ___________ on loans</a:t>
            </a:r>
          </a:p>
          <a:p>
            <a:pPr lvl="2"/>
            <a:r>
              <a:rPr lang="en-US" dirty="0" smtClean="0"/>
              <a:t>Money lent comes from deposits made by consumers &amp; ______________</a:t>
            </a:r>
          </a:p>
          <a:p>
            <a:pPr lvl="3"/>
            <a:r>
              <a:rPr lang="en-US" dirty="0" smtClean="0"/>
              <a:t>You deposit $100 &amp; get 2% interest, bank lends your $100 &amp; charges 6% interest.  The bank gains 4% of the interest earned off of loan</a:t>
            </a:r>
          </a:p>
          <a:p>
            <a:pPr lvl="2"/>
            <a:r>
              <a:rPr lang="en-US" dirty="0" smtClean="0"/>
              <a:t>Other sources of income </a:t>
            </a:r>
          </a:p>
          <a:p>
            <a:pPr lvl="3"/>
            <a:r>
              <a:rPr lang="en-US" dirty="0" smtClean="0"/>
              <a:t>Fees for credit cards &amp; </a:t>
            </a:r>
          </a:p>
          <a:p>
            <a:pPr lvl="3"/>
            <a:r>
              <a:rPr lang="en-US" dirty="0" smtClean="0"/>
              <a:t>Create customer financial plans for _________</a:t>
            </a:r>
          </a:p>
          <a:p>
            <a:pPr lvl="3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Bank Provide Security</a:t>
            </a:r>
          </a:p>
          <a:p>
            <a:pPr lvl="2"/>
            <a:r>
              <a:rPr lang="en-US" dirty="0" smtClean="0"/>
              <a:t>Protect Your Money’s Purchasing ____________________</a:t>
            </a:r>
          </a:p>
          <a:p>
            <a:pPr lvl="3"/>
            <a:r>
              <a:rPr lang="en-US" dirty="0" smtClean="0"/>
              <a:t>Example:  Save $150 dollars for a year for a Mp3 player.</a:t>
            </a:r>
          </a:p>
          <a:p>
            <a:pPr lvl="4"/>
            <a:r>
              <a:rPr lang="en-US" dirty="0" smtClean="0"/>
              <a:t>In bank = after 1 year, have $157.50</a:t>
            </a:r>
          </a:p>
          <a:p>
            <a:pPr lvl="4"/>
            <a:r>
              <a:rPr lang="en-US" dirty="0" smtClean="0"/>
              <a:t>At home = have $150</a:t>
            </a:r>
          </a:p>
          <a:p>
            <a:pPr lvl="4"/>
            <a:r>
              <a:rPr lang="en-US" dirty="0" smtClean="0"/>
              <a:t>Mp3 player price goes up to $153.00 due to inflation</a:t>
            </a:r>
          </a:p>
          <a:p>
            <a:pPr lvl="4"/>
            <a:r>
              <a:rPr lang="en-US" dirty="0" smtClean="0"/>
              <a:t>If saved in bank, you have $________ left over</a:t>
            </a:r>
          </a:p>
          <a:p>
            <a:pPr lvl="4"/>
            <a:r>
              <a:rPr lang="en-US" dirty="0" smtClean="0"/>
              <a:t>If saved at home, have to add $3.00.</a:t>
            </a:r>
          </a:p>
          <a:p>
            <a:pPr lvl="3"/>
            <a:r>
              <a:rPr lang="en-US" dirty="0" smtClean="0"/>
              <a:t>Banks Are Regulated</a:t>
            </a:r>
          </a:p>
          <a:p>
            <a:pPr lvl="4"/>
            <a:r>
              <a:rPr lang="en-US" dirty="0" smtClean="0"/>
              <a:t>More government rules and regulations for _______________</a:t>
            </a:r>
          </a:p>
          <a:p>
            <a:pPr lvl="4"/>
            <a:r>
              <a:rPr lang="en-US" dirty="0" smtClean="0"/>
              <a:t>If banks lose money, must lose their profit first before affecting customer</a:t>
            </a:r>
          </a:p>
          <a:p>
            <a:pPr lvl="4"/>
            <a:r>
              <a:rPr lang="en-US" dirty="0" smtClean="0"/>
              <a:t>Must set aside money part of __________________ </a:t>
            </a:r>
          </a:p>
          <a:p>
            <a:pPr lvl="3"/>
            <a:r>
              <a:rPr lang="en-US" dirty="0" smtClean="0"/>
              <a:t>Deposits are insured up to $250,000 by the FDIC(Federal Deposit Insurance Corporation)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 How Banks Work</a:t>
            </a:r>
            <a:endParaRPr lang="en-US" dirty="0"/>
          </a:p>
        </p:txBody>
      </p:sp>
      <p:pic>
        <p:nvPicPr>
          <p:cNvPr id="1027" name="Picture 3" descr="C:\Documents and Settings\smunter\Local Settings\Temporary Internet Files\Content.IE5\HILT0LXE\MC90044038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114800"/>
            <a:ext cx="2743200" cy="27432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2000" dirty="0" smtClean="0"/>
              <a:t>Banks Make Borrowing Easier</a:t>
            </a:r>
          </a:p>
          <a:p>
            <a:pPr lvl="2"/>
            <a:r>
              <a:rPr lang="en-US" sz="1600" dirty="0" smtClean="0"/>
              <a:t>Banks help money flow from savers to ___________________</a:t>
            </a:r>
          </a:p>
          <a:p>
            <a:pPr lvl="2"/>
            <a:r>
              <a:rPr lang="en-US" sz="1600" dirty="0" smtClean="0"/>
              <a:t>Banks evaluate borrowers by buying financial ________________ about them to decide whether to take the risk</a:t>
            </a:r>
          </a:p>
          <a:p>
            <a:pPr lvl="2"/>
            <a:r>
              <a:rPr lang="en-US" sz="1600" dirty="0" smtClean="0"/>
              <a:t>Banks help people pay for houses, cars, ___________, roads, etc…</a:t>
            </a:r>
          </a:p>
          <a:p>
            <a:pPr lvl="1"/>
            <a:r>
              <a:rPr lang="en-US" sz="2000" dirty="0" smtClean="0"/>
              <a:t>Money and Financial Transactions</a:t>
            </a:r>
          </a:p>
          <a:p>
            <a:pPr lvl="2"/>
            <a:r>
              <a:rPr lang="en-US" sz="1600" dirty="0" smtClean="0"/>
              <a:t>If money didn’t exist, you would _________________</a:t>
            </a:r>
          </a:p>
          <a:p>
            <a:pPr lvl="2"/>
            <a:r>
              <a:rPr lang="en-US" sz="1600" dirty="0" smtClean="0"/>
              <a:t>Bartering can get confusing and unfair.</a:t>
            </a:r>
          </a:p>
          <a:p>
            <a:pPr lvl="2"/>
            <a:r>
              <a:rPr lang="en-US" sz="1600" dirty="0" smtClean="0"/>
              <a:t>Money allows you to compare value of one ________  to value with another</a:t>
            </a:r>
          </a:p>
          <a:p>
            <a:pPr lvl="2"/>
            <a:r>
              <a:rPr lang="en-US" sz="1600" dirty="0" smtClean="0"/>
              <a:t>You can get products you want without trading something of ____________ value.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Types of Money</a:t>
            </a:r>
          </a:p>
          <a:p>
            <a:pPr lvl="1"/>
            <a:r>
              <a:rPr lang="en-US" dirty="0" smtClean="0"/>
              <a:t>Currency</a:t>
            </a:r>
          </a:p>
          <a:p>
            <a:pPr lvl="1">
              <a:buNone/>
            </a:pPr>
            <a:r>
              <a:rPr lang="en-US" dirty="0" smtClean="0"/>
              <a:t>	-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Checks</a:t>
            </a:r>
          </a:p>
          <a:p>
            <a:pPr lvl="1">
              <a:buNone/>
            </a:pPr>
            <a:r>
              <a:rPr lang="en-US" dirty="0" smtClean="0"/>
              <a:t>	-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Advantages of using checks</a:t>
            </a:r>
          </a:p>
          <a:p>
            <a:pPr lvl="2"/>
            <a:r>
              <a:rPr lang="en-US" dirty="0" smtClean="0"/>
              <a:t>Safety - 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Convenience -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Records of Your Transactions</a:t>
            </a:r>
          </a:p>
          <a:p>
            <a:pPr lvl="3">
              <a:buNone/>
            </a:pP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 How Banks 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Your Checking Account</a:t>
            </a:r>
          </a:p>
          <a:p>
            <a:pPr lvl="1"/>
            <a:r>
              <a:rPr lang="en-US" dirty="0" smtClean="0"/>
              <a:t>Open a _________ Account</a:t>
            </a:r>
          </a:p>
          <a:p>
            <a:pPr lvl="2"/>
            <a:r>
              <a:rPr lang="en-US" dirty="0" smtClean="0"/>
              <a:t>Under 18, open _____________account with parent</a:t>
            </a:r>
          </a:p>
          <a:p>
            <a:pPr lvl="2"/>
            <a:r>
              <a:rPr lang="en-US" dirty="0" smtClean="0"/>
              <a:t>Will have to sign signature card for bank to keep on file to check for signature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Write a check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The date you filled out check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Name of payee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Amount of check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Signature</a:t>
            </a:r>
          </a:p>
          <a:p>
            <a:pPr marL="850392" lvl="1" indent="-457200"/>
            <a:r>
              <a:rPr lang="en-US" dirty="0" smtClean="0"/>
              <a:t>Record Checks in Register</a:t>
            </a:r>
          </a:p>
          <a:p>
            <a:pPr marL="1088136" lvl="2" indent="-457200"/>
            <a:r>
              <a:rPr lang="en-US" dirty="0" smtClean="0"/>
              <a:t>Record Each Transaction</a:t>
            </a:r>
          </a:p>
          <a:p>
            <a:pPr marL="1088136" lvl="2" indent="-457200"/>
            <a:r>
              <a:rPr lang="en-US" dirty="0" smtClean="0"/>
              <a:t>Record Fees</a:t>
            </a:r>
          </a:p>
          <a:p>
            <a:pPr marL="1088136" lvl="2" indent="-457200"/>
            <a:r>
              <a:rPr lang="en-US" dirty="0" smtClean="0"/>
              <a:t>Record Interest</a:t>
            </a:r>
          </a:p>
          <a:p>
            <a:pPr marL="1088136" lvl="2" indent="-457200"/>
            <a:r>
              <a:rPr lang="en-US" dirty="0" smtClean="0"/>
              <a:t>Calculate New Balance</a:t>
            </a:r>
          </a:p>
          <a:p>
            <a:pPr marL="1088136" lvl="2" indent="-457200"/>
            <a:r>
              <a:rPr lang="en-US" dirty="0" smtClean="0"/>
              <a:t>Record Check Numbers</a:t>
            </a:r>
          </a:p>
          <a:p>
            <a:pPr marL="1371600" lvl="3" indent="-457200"/>
            <a:r>
              <a:rPr lang="en-US" dirty="0" smtClean="0"/>
              <a:t>Overdrawing means ____________________________________________________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7.2  Use Your Checking Account</a:t>
            </a:r>
            <a:endParaRPr lang="en-US" dirty="0"/>
          </a:p>
        </p:txBody>
      </p:sp>
      <p:pic>
        <p:nvPicPr>
          <p:cNvPr id="1026" name="Picture 2" descr="C:\Documents and Settings\smunter\Local Settings\Temporary Internet Files\Content.IE5\01CKJ907\MP9004486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724400"/>
            <a:ext cx="3200400" cy="12192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Cash Checks or Transfer Them to Someone Else</a:t>
            </a:r>
          </a:p>
          <a:p>
            <a:pPr lvl="2"/>
            <a:r>
              <a:rPr lang="en-US" dirty="0" smtClean="0"/>
              <a:t>Cash a Check</a:t>
            </a:r>
          </a:p>
          <a:p>
            <a:pPr lvl="3"/>
            <a:r>
              <a:rPr lang="en-US" dirty="0" smtClean="0"/>
              <a:t>Take to bank </a:t>
            </a:r>
          </a:p>
          <a:p>
            <a:pPr lvl="3"/>
            <a:r>
              <a:rPr lang="en-US" dirty="0" smtClean="0"/>
              <a:t>Endorse on _________________</a:t>
            </a:r>
          </a:p>
          <a:p>
            <a:pPr lvl="3"/>
            <a:r>
              <a:rPr lang="en-US" dirty="0" smtClean="0"/>
              <a:t>Can cash check by writing check to __________________________</a:t>
            </a:r>
          </a:p>
          <a:p>
            <a:pPr lvl="4"/>
            <a:r>
              <a:rPr lang="en-US" dirty="0" smtClean="0"/>
              <a:t>Make sure you give ID and sign back of check</a:t>
            </a:r>
          </a:p>
          <a:p>
            <a:pPr lvl="2"/>
            <a:r>
              <a:rPr lang="en-US" dirty="0" smtClean="0"/>
              <a:t>Transfer a Check</a:t>
            </a:r>
          </a:p>
          <a:p>
            <a:pPr lvl="3"/>
            <a:r>
              <a:rPr lang="en-US" dirty="0" smtClean="0"/>
              <a:t>If want to sign check in your name over to ______________, write pay to order of that person on back of check</a:t>
            </a:r>
          </a:p>
          <a:p>
            <a:pPr lvl="3"/>
            <a:r>
              <a:rPr lang="en-US" dirty="0" smtClean="0"/>
              <a:t>Sign name below</a:t>
            </a:r>
          </a:p>
          <a:p>
            <a:pPr lvl="3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Deposits</a:t>
            </a:r>
          </a:p>
          <a:p>
            <a:pPr lvl="2"/>
            <a:r>
              <a:rPr lang="en-US" dirty="0" smtClean="0"/>
              <a:t>Deposit Form</a:t>
            </a:r>
          </a:p>
          <a:p>
            <a:pPr lvl="3"/>
            <a:r>
              <a:rPr lang="en-US" dirty="0" smtClean="0"/>
              <a:t>Found at back of checkbook or at bank</a:t>
            </a:r>
          </a:p>
          <a:p>
            <a:pPr lvl="3"/>
            <a:r>
              <a:rPr lang="en-US" dirty="0" smtClean="0"/>
              <a:t>Parts of Form</a:t>
            </a:r>
          </a:p>
          <a:p>
            <a:pPr lvl="4"/>
            <a:r>
              <a:rPr lang="en-US" dirty="0" smtClean="0"/>
              <a:t>Checks</a:t>
            </a:r>
          </a:p>
          <a:p>
            <a:pPr lvl="4"/>
            <a:r>
              <a:rPr lang="en-US" dirty="0" smtClean="0"/>
              <a:t>Currency</a:t>
            </a:r>
          </a:p>
          <a:p>
            <a:pPr lvl="4"/>
            <a:r>
              <a:rPr lang="en-US" dirty="0" smtClean="0"/>
              <a:t>Less Cash Received</a:t>
            </a:r>
          </a:p>
          <a:p>
            <a:pPr lvl="3"/>
            <a:r>
              <a:rPr lang="en-US" dirty="0" smtClean="0"/>
              <a:t>For Deposit Only</a:t>
            </a:r>
          </a:p>
          <a:p>
            <a:pPr lvl="4"/>
            <a:r>
              <a:rPr lang="en-US" dirty="0" smtClean="0"/>
              <a:t>If want to deposit whole check, endorse by writing for deposit only &amp; signature</a:t>
            </a:r>
          </a:p>
          <a:p>
            <a:pPr lvl="3"/>
            <a:r>
              <a:rPr lang="en-US" dirty="0" smtClean="0"/>
              <a:t>Record Your Deposit</a:t>
            </a:r>
          </a:p>
          <a:p>
            <a:pPr lvl="3"/>
            <a:r>
              <a:rPr lang="en-US" dirty="0" smtClean="0"/>
              <a:t>The Check Clearing Process</a:t>
            </a:r>
          </a:p>
          <a:p>
            <a:pPr lvl="4"/>
            <a:r>
              <a:rPr lang="en-US" dirty="0" smtClean="0"/>
              <a:t>When depositing, cannot withdrawal __________________</a:t>
            </a:r>
          </a:p>
          <a:p>
            <a:pPr lvl="4"/>
            <a:r>
              <a:rPr lang="en-US" dirty="0" smtClean="0"/>
              <a:t>Check must clear first</a:t>
            </a:r>
          </a:p>
          <a:p>
            <a:pPr lvl="4"/>
            <a:r>
              <a:rPr lang="en-US" dirty="0" smtClean="0"/>
              <a:t>Bank has to wait for payment from writer’s account</a:t>
            </a:r>
          </a:p>
          <a:p>
            <a:pPr lvl="4"/>
            <a:r>
              <a:rPr lang="en-US" dirty="0" smtClean="0"/>
              <a:t>Can process overnight with __________________ or up to week if written far away</a:t>
            </a:r>
          </a:p>
          <a:p>
            <a:pPr lvl="4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7.2  Use Your Checking Account</a:t>
            </a:r>
            <a:endParaRPr lang="en-US" dirty="0"/>
          </a:p>
        </p:txBody>
      </p:sp>
      <p:pic>
        <p:nvPicPr>
          <p:cNvPr id="2051" name="Picture 3" descr="C:\Documents and Settings\smunter\Local Settings\Temporary Internet Files\Content.IE5\J55TNCN6\MP9004068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800600"/>
            <a:ext cx="2971800" cy="9906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Checking Account Types and Costs</a:t>
            </a:r>
          </a:p>
          <a:p>
            <a:pPr lvl="1"/>
            <a:r>
              <a:rPr lang="en-US" dirty="0" smtClean="0"/>
              <a:t>Checking Account Types</a:t>
            </a:r>
          </a:p>
          <a:p>
            <a:pPr lvl="2"/>
            <a:r>
              <a:rPr lang="en-US" dirty="0" smtClean="0"/>
              <a:t>Interest ________________</a:t>
            </a:r>
          </a:p>
          <a:p>
            <a:pPr lvl="3"/>
            <a:r>
              <a:rPr lang="en-US" dirty="0" smtClean="0"/>
              <a:t>Banks lend part of money deposited and receive interest</a:t>
            </a:r>
          </a:p>
          <a:p>
            <a:pPr lvl="3"/>
            <a:r>
              <a:rPr lang="en-US" dirty="0" smtClean="0"/>
              <a:t>You receive __________ from bank</a:t>
            </a:r>
          </a:p>
          <a:p>
            <a:pPr lvl="3"/>
            <a:r>
              <a:rPr lang="en-US" dirty="0" smtClean="0"/>
              <a:t>Usually have to keep _____________ sum in at all times</a:t>
            </a:r>
          </a:p>
          <a:p>
            <a:pPr lvl="3"/>
            <a:r>
              <a:rPr lang="en-US" dirty="0" smtClean="0"/>
              <a:t>Fee might be charged if drop under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5148072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dirty="0" err="1" smtClean="0"/>
              <a:t>Nonintererst</a:t>
            </a:r>
            <a:r>
              <a:rPr lang="en-US" dirty="0" smtClean="0"/>
              <a:t>-Bearing Checking Accounts</a:t>
            </a:r>
          </a:p>
          <a:p>
            <a:pPr lvl="3"/>
            <a:r>
              <a:rPr lang="en-US" dirty="0" smtClean="0"/>
              <a:t>For __________ amounts in account</a:t>
            </a:r>
          </a:p>
          <a:p>
            <a:pPr lvl="3"/>
            <a:r>
              <a:rPr lang="en-US" dirty="0" smtClean="0"/>
              <a:t>Bank earns income by using your funds and paying no _____________</a:t>
            </a:r>
          </a:p>
          <a:p>
            <a:pPr lvl="1"/>
            <a:r>
              <a:rPr lang="en-US" dirty="0" smtClean="0"/>
              <a:t>Checking Account Fees</a:t>
            </a:r>
          </a:p>
          <a:p>
            <a:pPr lvl="2"/>
            <a:r>
              <a:rPr lang="en-US" dirty="0" smtClean="0"/>
              <a:t>Three types of fees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Monthly _______________</a:t>
            </a:r>
          </a:p>
          <a:p>
            <a:pPr marL="1485900" lvl="4" indent="-342900"/>
            <a:r>
              <a:rPr lang="en-US" dirty="0" smtClean="0"/>
              <a:t>Flat fee to cover costs of maintaining account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Charge Per Check</a:t>
            </a:r>
          </a:p>
          <a:p>
            <a:pPr marL="1485900" lvl="4" indent="-342900"/>
            <a:r>
              <a:rPr lang="en-US" dirty="0" smtClean="0"/>
              <a:t>.15 to .25 per _______</a:t>
            </a:r>
          </a:p>
          <a:p>
            <a:pPr marL="1257300" lvl="3" indent="-342900">
              <a:buFont typeface="+mj-lt"/>
              <a:buAutoNum type="arabicPeriod"/>
            </a:pPr>
            <a:r>
              <a:rPr lang="en-US" dirty="0" smtClean="0"/>
              <a:t>Overdrawing Your Account</a:t>
            </a:r>
          </a:p>
          <a:p>
            <a:pPr marL="480060" indent="-342900">
              <a:buNone/>
            </a:pPr>
            <a:r>
              <a:rPr lang="en-US" dirty="0" smtClean="0">
                <a:solidFill>
                  <a:schemeClr val="bg1"/>
                </a:solidFill>
              </a:rPr>
              <a:t>Assignment:  p. 231, #1-6</a:t>
            </a:r>
          </a:p>
          <a:p>
            <a:pPr marL="1485900" lvl="4" indent="-34290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7.2  Use Your Checking Account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Bank Statement</a:t>
            </a:r>
          </a:p>
          <a:p>
            <a:pPr lvl="1"/>
            <a:r>
              <a:rPr lang="en-US" dirty="0" smtClean="0"/>
              <a:t>Your Bank Statement</a:t>
            </a:r>
          </a:p>
          <a:p>
            <a:pPr lvl="2"/>
            <a:r>
              <a:rPr lang="en-US" dirty="0" smtClean="0"/>
              <a:t>Receive each month for ________________ month</a:t>
            </a:r>
          </a:p>
          <a:p>
            <a:pPr lvl="2"/>
            <a:r>
              <a:rPr lang="en-US" dirty="0" smtClean="0"/>
              <a:t>Time for comparing statement to register is called _________________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Account Reconciliation Form</a:t>
            </a:r>
          </a:p>
          <a:p>
            <a:pPr lvl="1"/>
            <a:r>
              <a:rPr lang="en-US" dirty="0" smtClean="0"/>
              <a:t>Statement column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Balance from __________________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List deposits not on statement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___________ statement balance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List checks not on statement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Total checks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Statement balance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7.3  Balance Your Checkbook</a:t>
            </a:r>
            <a:endParaRPr lang="en-US" dirty="0"/>
          </a:p>
        </p:txBody>
      </p:sp>
      <p:pic>
        <p:nvPicPr>
          <p:cNvPr id="5" name="Picture 4" descr="Balance check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267200"/>
            <a:ext cx="2667000" cy="2286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Checkbook Column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Balance from Checkbook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List ____________ not in checkbook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Total checkbook balance and deposits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List ___________ not in checkbook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Enter interest payment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Total fees and __________________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Checkbook balance</a:t>
            </a:r>
          </a:p>
          <a:p>
            <a:pPr marL="1088136" lvl="2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Make Adjustments</a:t>
            </a:r>
          </a:p>
          <a:p>
            <a:pPr lvl="2"/>
            <a:r>
              <a:rPr lang="en-US" dirty="0" smtClean="0"/>
              <a:t>Check register _________ needs to match that on reconciliation form</a:t>
            </a:r>
          </a:p>
          <a:p>
            <a:pPr lvl="1"/>
            <a:r>
              <a:rPr lang="en-US" dirty="0" smtClean="0"/>
              <a:t>What If the Bank Made an _____________?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Go to filing system and get deposit ___________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Take to bank and explain problem to teller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If agreed, then they will ______________________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7.3  Balance Your Checkbook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3"/>
            <a:r>
              <a:rPr lang="en-US" dirty="0" smtClean="0"/>
              <a:t>File Your Records</a:t>
            </a:r>
          </a:p>
          <a:p>
            <a:pPr lvl="4"/>
            <a:r>
              <a:rPr lang="en-US" dirty="0" smtClean="0"/>
              <a:t>Keep deposit receipts, statements, and _____________________</a:t>
            </a:r>
          </a:p>
          <a:p>
            <a:pPr lvl="4"/>
            <a:r>
              <a:rPr lang="en-US" dirty="0" smtClean="0"/>
              <a:t>If ever a question of what you have done, have _______________</a:t>
            </a:r>
          </a:p>
          <a:p>
            <a:pPr lvl="4"/>
            <a:r>
              <a:rPr lang="en-US" dirty="0" smtClean="0"/>
              <a:t>Keep images of all cancelled checks in case dispute over a ________________ made with check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Assignment:  p. 237,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  #1-4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7.3  Balance Your Checkbook</a:t>
            </a:r>
            <a:endParaRPr lang="en-US" dirty="0"/>
          </a:p>
        </p:txBody>
      </p:sp>
      <p:pic>
        <p:nvPicPr>
          <p:cNvPr id="5" name="Picture 4" descr="Check reg com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752600"/>
            <a:ext cx="3810000" cy="34004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E0D7-D4AC-420C-B6A1-3165E265D8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798</TotalTime>
  <Words>1927</Words>
  <Application>Microsoft Office PowerPoint</Application>
  <PresentationFormat>On-screen Show (4:3)</PresentationFormat>
  <Paragraphs>316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Ch. 7: Banking Services   </vt:lpstr>
      <vt:lpstr>7.1  How Banks Work</vt:lpstr>
      <vt:lpstr>7.1  How Banks Work</vt:lpstr>
      <vt:lpstr>7.2  Use Your Checking Account</vt:lpstr>
      <vt:lpstr>7.2  Use Your Checking Account</vt:lpstr>
      <vt:lpstr>7.2  Use Your Checking Account</vt:lpstr>
      <vt:lpstr>7.3  Balance Your Checkbook</vt:lpstr>
      <vt:lpstr>7.3  Balance Your Checkbook</vt:lpstr>
      <vt:lpstr>7.3  Balance Your Checkbook</vt:lpstr>
      <vt:lpstr>7.4 Electronic Banking</vt:lpstr>
      <vt:lpstr>7.4 Electronic Banking</vt:lpstr>
      <vt:lpstr>7.4 Electronic Banking</vt:lpstr>
      <vt:lpstr>7.4 Electronic Banking</vt:lpstr>
      <vt:lpstr>7.5 Other Banking Services</vt:lpstr>
      <vt:lpstr>7.5 Other Banking Services</vt:lpstr>
      <vt:lpstr>7.5 Other Banking Services</vt:lpstr>
      <vt:lpstr>7.5 Other Banking Services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7: Banking Services   </dc:title>
  <dc:creator>profile</dc:creator>
  <cp:lastModifiedBy>profile</cp:lastModifiedBy>
  <cp:revision>75</cp:revision>
  <dcterms:created xsi:type="dcterms:W3CDTF">2012-02-02T18:02:14Z</dcterms:created>
  <dcterms:modified xsi:type="dcterms:W3CDTF">2012-03-02T20:51:16Z</dcterms:modified>
</cp:coreProperties>
</file>