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8F40D-29B6-4530-A5C1-3094FBBD0B8F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4F91D-F347-43BA-9E0B-0749B0A0F7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E1C529-6D6A-4055-8B33-CF50D2842A7C}" type="datetime1">
              <a:rPr lang="en-US" smtClean="0"/>
              <a:t>2/8/2012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FA74DA-DA78-46A2-AFD9-99DF89D44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D4FB-5DD8-493F-832F-8DD9CE28878D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FD50-9396-4844-999F-4C4B39D9B063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C44A21-E60A-4187-8393-194398948D21}" type="datetime1">
              <a:rPr lang="en-US" smtClean="0"/>
              <a:t>2/8/2012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FA74DA-DA78-46A2-AFD9-99DF89D44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FA4A309-CF6D-4447-AA37-49FDAE912A31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FA74DA-DA78-46A2-AFD9-99DF89D44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DC01-234B-4731-9756-85E6C8247AA3}" type="datetime1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F4DC-ECEC-4009-95A5-C9628DEF89EF}" type="datetime1">
              <a:rPr lang="en-US" smtClean="0"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DF2C17-4825-4CFC-9136-7140A0CFEC75}" type="datetime1">
              <a:rPr lang="en-US" smtClean="0"/>
              <a:t>2/8/2012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FA74DA-DA78-46A2-AFD9-99DF89D44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F3E-C96D-4345-9106-E510A5F4635E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8AB4DA-E920-4B4E-9028-8DE7B47EB9AE}" type="datetime1">
              <a:rPr lang="en-US" smtClean="0"/>
              <a:t>2/8/2012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FA74DA-DA78-46A2-AFD9-99DF89D44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B92415-7D40-4533-938F-57553C73A35B}" type="datetime1">
              <a:rPr lang="en-US" smtClean="0"/>
              <a:t>2/8/2012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FA74DA-DA78-46A2-AFD9-99DF89D44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A17A4E-8309-4F04-B182-965D21C01677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FA74DA-DA78-46A2-AFD9-99DF89D44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Ch. 3  Exploring Careers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Entering the world of Work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Career </a:t>
            </a:r>
            <a:r>
              <a:rPr lang="en-US" dirty="0" smtClean="0"/>
              <a:t>Clusters Continued…..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Public Administration</a:t>
            </a:r>
            <a:r>
              <a:rPr lang="en-US" sz="2000" dirty="0" smtClean="0"/>
              <a:t>- tasks to keep government running</a:t>
            </a:r>
          </a:p>
          <a:p>
            <a:r>
              <a:rPr lang="en-US" sz="2000" dirty="0" smtClean="0"/>
              <a:t>Mail Carriers </a:t>
            </a:r>
            <a:r>
              <a:rPr lang="en-US" sz="2000" dirty="0" smtClean="0">
                <a:solidFill>
                  <a:schemeClr val="tx1"/>
                </a:solidFill>
              </a:rPr>
              <a:t>deliver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_____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Census Clerks </a:t>
            </a:r>
            <a:r>
              <a:rPr lang="en-US" sz="2000" dirty="0" smtClean="0">
                <a:solidFill>
                  <a:schemeClr val="tx1"/>
                </a:solidFill>
              </a:rPr>
              <a:t>collect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__________________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Includes non-profit organizations</a:t>
            </a:r>
          </a:p>
          <a:p>
            <a:r>
              <a:rPr lang="en-US" sz="2000" dirty="0" smtClean="0"/>
              <a:t>Examples of non-profit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Health Science</a:t>
            </a:r>
            <a:r>
              <a:rPr lang="en-US" sz="2000" dirty="0" smtClean="0"/>
              <a:t> is about</a:t>
            </a:r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dirty="0" smtClean="0"/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Careers – 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Government &amp; Public Administration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Health Science</a:t>
            </a:r>
            <a:endParaRPr lang="en-US" dirty="0"/>
          </a:p>
        </p:txBody>
      </p:sp>
      <p:pic>
        <p:nvPicPr>
          <p:cNvPr id="5122" name="Picture 2" descr="C:\Documents and Settings\smunter\Local Settings\Temporary Internet Files\Content.IE5\IM1IA4VW\MC9000183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029200"/>
            <a:ext cx="1480414" cy="1655064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Career </a:t>
            </a:r>
            <a:r>
              <a:rPr lang="en-US" dirty="0" smtClean="0"/>
              <a:t>Clusters 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Hospitality and Tourism</a:t>
            </a:r>
            <a:r>
              <a:rPr lang="en-US" sz="2000" dirty="0" smtClean="0"/>
              <a:t> </a:t>
            </a:r>
            <a:r>
              <a:rPr lang="en-US" sz="2000" dirty="0" smtClean="0"/>
              <a:t>include</a:t>
            </a: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What do people do when they travel?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/>
          </a:p>
          <a:p>
            <a:r>
              <a:rPr lang="en-US" sz="2000" dirty="0" smtClean="0"/>
              <a:t>Jobs in this area:</a:t>
            </a:r>
          </a:p>
          <a:p>
            <a:pPr>
              <a:buNone/>
            </a:pPr>
            <a:r>
              <a:rPr lang="en-US" sz="2000" dirty="0" smtClean="0"/>
              <a:t>	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Human Services</a:t>
            </a:r>
            <a:r>
              <a:rPr lang="en-US" sz="2000" dirty="0" smtClean="0"/>
              <a:t> </a:t>
            </a:r>
            <a:r>
              <a:rPr lang="en-US" sz="2000" dirty="0" smtClean="0"/>
              <a:t>are</a:t>
            </a:r>
          </a:p>
          <a:p>
            <a:pPr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/>
              <a:t>Social Worker –  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r>
              <a:rPr lang="en-US" sz="1400" dirty="0" smtClean="0"/>
              <a:t>Consumer Credit Counselor –  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r>
              <a:rPr lang="en-US" sz="1400" dirty="0" smtClean="0"/>
              <a:t>Child Care Worker –  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r>
              <a:rPr lang="en-US" sz="1400" dirty="0" smtClean="0"/>
              <a:t>Hair Stylist –  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r>
              <a:rPr lang="en-US" sz="1400" dirty="0" smtClean="0"/>
              <a:t>Other jobs </a:t>
            </a:r>
            <a:r>
              <a:rPr lang="en-US" sz="1400" dirty="0" smtClean="0"/>
              <a:t>–</a:t>
            </a:r>
            <a:endParaRPr lang="en-US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Hospitality and Tourism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Human Services</a:t>
            </a:r>
            <a:endParaRPr lang="en-US" dirty="0"/>
          </a:p>
        </p:txBody>
      </p:sp>
      <p:pic>
        <p:nvPicPr>
          <p:cNvPr id="1026" name="Picture 2" descr="C:\Documents and Settings\smunter\Local Settings\Temporary Internet Files\Content.IE5\XNKWKHP7\MC9003119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648200"/>
            <a:ext cx="1143000" cy="1045464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Career </a:t>
            </a:r>
            <a:r>
              <a:rPr lang="en-US" dirty="0" smtClean="0"/>
              <a:t>Clusters 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Information Technology</a:t>
            </a:r>
            <a:r>
              <a:rPr lang="en-US" sz="1600" dirty="0" smtClean="0"/>
              <a:t> means – </a:t>
            </a:r>
            <a:endParaRPr lang="en-US" sz="1600" dirty="0" smtClean="0"/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r>
              <a:rPr lang="en-US" sz="1600" dirty="0" smtClean="0"/>
              <a:t>Computer Systems </a:t>
            </a:r>
            <a:r>
              <a:rPr lang="en-US" sz="1600" dirty="0" smtClean="0"/>
              <a:t>=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-  They store, </a:t>
            </a:r>
            <a:r>
              <a:rPr lang="en-US" sz="1600" dirty="0" smtClean="0">
                <a:solidFill>
                  <a:srgbClr val="FF0000"/>
                </a:solidFill>
              </a:rPr>
              <a:t>_________ </a:t>
            </a:r>
            <a:r>
              <a:rPr lang="en-US" sz="1600" dirty="0" smtClean="0"/>
              <a:t>, &amp; use information.</a:t>
            </a:r>
          </a:p>
          <a:p>
            <a:r>
              <a:rPr lang="en-US" sz="1600" dirty="0" smtClean="0"/>
              <a:t>Some IT workers work with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_______________________________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400" dirty="0" smtClean="0"/>
              <a:t>Network Manager – 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r>
              <a:rPr lang="en-US" sz="1600" dirty="0" smtClean="0"/>
              <a:t>Others work with </a:t>
            </a:r>
            <a:r>
              <a:rPr lang="en-US" sz="1300" dirty="0" smtClean="0">
                <a:solidFill>
                  <a:srgbClr val="FF0000"/>
                </a:solidFill>
              </a:rPr>
              <a:t>____________________</a:t>
            </a:r>
            <a:endParaRPr lang="en-US" sz="13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400" dirty="0" smtClean="0"/>
              <a:t>Programmer – </a:t>
            </a:r>
            <a:r>
              <a:rPr lang="en-US" sz="1400" dirty="0" smtClean="0">
                <a:solidFill>
                  <a:srgbClr val="FF0000"/>
                </a:solidFill>
              </a:rPr>
              <a:t>________________________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Web Designer – </a:t>
            </a:r>
            <a:r>
              <a:rPr lang="en-US" sz="1400" dirty="0" smtClean="0">
                <a:solidFill>
                  <a:srgbClr val="FF0000"/>
                </a:solidFill>
              </a:rPr>
              <a:t>_______________________</a:t>
            </a:r>
            <a:endParaRPr lang="en-US" sz="1400" dirty="0" smtClean="0"/>
          </a:p>
          <a:p>
            <a:pPr>
              <a:buNone/>
            </a:pP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4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Workers in </a:t>
            </a:r>
            <a:r>
              <a:rPr lang="en-US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Law, Public Safety, &amp; Security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_______ </a:t>
            </a:r>
            <a:r>
              <a:rPr lang="en-US" sz="1400" dirty="0" smtClean="0"/>
              <a:t>people and property.</a:t>
            </a:r>
          </a:p>
          <a:p>
            <a:r>
              <a:rPr lang="en-US" sz="1400" dirty="0" smtClean="0"/>
              <a:t>They prevent </a:t>
            </a:r>
            <a:r>
              <a:rPr lang="en-US" sz="1400" dirty="0" smtClean="0">
                <a:solidFill>
                  <a:srgbClr val="FF0000"/>
                </a:solidFill>
              </a:rPr>
              <a:t>______________________</a:t>
            </a: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  ___________________________________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/>
              <a:t>Important Occupations include: </a:t>
            </a:r>
          </a:p>
          <a:p>
            <a:r>
              <a:rPr lang="en-US" sz="1200" dirty="0" smtClean="0"/>
              <a:t>Lawyer – 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endParaRPr lang="en-US" sz="1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/>
          </a:p>
          <a:p>
            <a:r>
              <a:rPr lang="en-US" sz="1200" dirty="0" smtClean="0"/>
              <a:t>Police Officer –  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r>
              <a:rPr lang="en-US" sz="1200" dirty="0" smtClean="0"/>
              <a:t>Firefighter –  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r>
              <a:rPr lang="en-US" sz="1200" dirty="0" smtClean="0"/>
              <a:t>Security Guard </a:t>
            </a:r>
            <a:r>
              <a:rPr lang="en-US" sz="1200" dirty="0" smtClean="0"/>
              <a:t>-</a:t>
            </a:r>
            <a:endParaRPr lang="en-US" sz="14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Information Technology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Law, Public Safety &amp; Security</a:t>
            </a:r>
            <a:endParaRPr lang="en-US" dirty="0"/>
          </a:p>
        </p:txBody>
      </p:sp>
      <p:pic>
        <p:nvPicPr>
          <p:cNvPr id="2050" name="Picture 2" descr="C:\Documents and Settings\smunter\Local Settings\Temporary Internet Files\Content.IE5\EQHM3AFG\MP9001849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685800" cy="9906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Career </a:t>
            </a:r>
            <a:r>
              <a:rPr lang="en-US" dirty="0" smtClean="0"/>
              <a:t>Clusters Continued…..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Manufacturing</a:t>
            </a:r>
            <a:r>
              <a:rPr lang="en-US" sz="1800" dirty="0" smtClean="0"/>
              <a:t> </a:t>
            </a:r>
            <a:r>
              <a:rPr lang="en-US" sz="1800" dirty="0" smtClean="0"/>
              <a:t>means____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 ___________________________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Jobs found in </a:t>
            </a:r>
            <a:r>
              <a:rPr lang="en-US" sz="1800" dirty="0" smtClean="0">
                <a:solidFill>
                  <a:srgbClr val="FF0000"/>
                </a:solidFill>
              </a:rPr>
              <a:t>______________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en-US" sz="1800" dirty="0" smtClean="0"/>
              <a:t>What do factories do? </a:t>
            </a:r>
            <a:endParaRPr lang="en-US" sz="1800" dirty="0" smtClean="0"/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They use </a:t>
            </a:r>
            <a:r>
              <a:rPr lang="en-US" sz="1800" dirty="0" smtClean="0">
                <a:solidFill>
                  <a:srgbClr val="FF0000"/>
                </a:solidFill>
              </a:rPr>
              <a:t>______</a:t>
            </a:r>
            <a:r>
              <a:rPr lang="en-US" sz="1800" dirty="0" smtClean="0"/>
              <a:t> </a:t>
            </a:r>
            <a:r>
              <a:rPr lang="en-US" sz="1800" dirty="0" smtClean="0"/>
              <a:t>&amp; </a:t>
            </a:r>
            <a:r>
              <a:rPr lang="en-US" sz="1800" dirty="0" smtClean="0">
                <a:solidFill>
                  <a:srgbClr val="FF0000"/>
                </a:solidFill>
              </a:rPr>
              <a:t>___________.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400" dirty="0" smtClean="0"/>
              <a:t>Welders –  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sz="1400" dirty="0" smtClean="0"/>
              <a:t>Material Mover – 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endParaRPr lang="en-US" sz="1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900" dirty="0" smtClean="0"/>
          </a:p>
          <a:p>
            <a:r>
              <a:rPr lang="en-US" sz="1600" dirty="0" smtClean="0"/>
              <a:t>Many work with </a:t>
            </a:r>
            <a:r>
              <a:rPr lang="en-US" sz="1400" dirty="0" smtClean="0">
                <a:solidFill>
                  <a:srgbClr val="FF0000"/>
                </a:solidFill>
              </a:rPr>
              <a:t>_____________</a:t>
            </a:r>
            <a:endParaRPr lang="en-US" sz="1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400" dirty="0" smtClean="0"/>
              <a:t>	ex. </a:t>
            </a:r>
            <a:r>
              <a:rPr lang="en-US" sz="1400" dirty="0" smtClean="0">
                <a:solidFill>
                  <a:srgbClr val="FF0000"/>
                </a:solidFill>
              </a:rPr>
              <a:t>____________________________</a:t>
            </a:r>
            <a:endParaRPr lang="en-US" sz="1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400" dirty="0" smtClean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Marketing</a:t>
            </a:r>
            <a:r>
              <a:rPr lang="en-US" sz="2000" dirty="0" smtClean="0"/>
              <a:t> is </a:t>
            </a:r>
            <a:r>
              <a:rPr lang="en-US" sz="2000" dirty="0" smtClean="0"/>
              <a:t>about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600" dirty="0" smtClean="0"/>
              <a:t>What does a Marketer do</a:t>
            </a:r>
            <a:r>
              <a:rPr lang="en-US" sz="1600" dirty="0" smtClean="0"/>
              <a:t>?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Sales</a:t>
            </a:r>
            <a:r>
              <a:rPr lang="en-US" sz="1800" dirty="0" smtClean="0"/>
              <a:t> or </a:t>
            </a:r>
            <a:r>
              <a:rPr lang="en-US" sz="1800" dirty="0" smtClean="0">
                <a:solidFill>
                  <a:srgbClr val="FF0000"/>
                </a:solidFill>
              </a:rPr>
              <a:t>_________</a:t>
            </a:r>
            <a:r>
              <a:rPr lang="en-US" sz="1800" dirty="0" smtClean="0"/>
              <a:t>, </a:t>
            </a:r>
            <a:r>
              <a:rPr lang="en-US" sz="1800" dirty="0" smtClean="0"/>
              <a:t>is helping people decide what to buy</a:t>
            </a:r>
          </a:p>
          <a:p>
            <a:r>
              <a:rPr lang="en-US" sz="1400" dirty="0" smtClean="0"/>
              <a:t>Salesperson –  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r>
              <a:rPr lang="en-US" sz="1200" dirty="0" smtClean="0"/>
              <a:t>Store Manager/Assistant Manager </a:t>
            </a:r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Manufacturing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Marketing, Sales, &amp; Service</a:t>
            </a:r>
            <a:endParaRPr lang="en-US" dirty="0"/>
          </a:p>
        </p:txBody>
      </p:sp>
      <p:pic>
        <p:nvPicPr>
          <p:cNvPr id="3074" name="Picture 2" descr="C:\Documents and Settings\smunter\Local Settings\Temporary Internet Files\Content.IE5\OTAQL7L2\MC9002902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410200"/>
            <a:ext cx="762000" cy="889503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Career </a:t>
            </a:r>
            <a:r>
              <a:rPr lang="en-US" dirty="0" smtClean="0"/>
              <a:t>Clusters 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26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Science</a:t>
            </a:r>
            <a:r>
              <a:rPr lang="en-US" sz="1800" dirty="0" smtClean="0"/>
              <a:t> is the </a:t>
            </a:r>
            <a:r>
              <a:rPr lang="en-US" sz="1400" dirty="0" smtClean="0">
                <a:solidFill>
                  <a:srgbClr val="FF0000"/>
                </a:solidFill>
              </a:rPr>
              <a:t>_________________.</a:t>
            </a:r>
            <a:endParaRPr lang="en-US" sz="1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	- You could study</a:t>
            </a:r>
            <a:r>
              <a:rPr lang="en-US" sz="1800" dirty="0" smtClean="0"/>
              <a:t>: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Engineering</a:t>
            </a:r>
            <a:r>
              <a:rPr lang="en-US" sz="1800" dirty="0" smtClean="0"/>
              <a:t> </a:t>
            </a:r>
            <a:r>
              <a:rPr lang="en-US" sz="1800" dirty="0" smtClean="0"/>
              <a:t>is</a:t>
            </a: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Mathematics</a:t>
            </a:r>
            <a:r>
              <a:rPr lang="en-US" sz="1800" dirty="0" smtClean="0"/>
              <a:t> is </a:t>
            </a:r>
            <a:r>
              <a:rPr lang="en-US" sz="1800" dirty="0" smtClean="0"/>
              <a:t>the</a:t>
            </a: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600" dirty="0" smtClean="0"/>
              <a:t>What would you do as an Engineer?</a:t>
            </a:r>
            <a:r>
              <a:rPr lang="en-US" sz="1600" dirty="0" smtClean="0">
                <a:solidFill>
                  <a:srgbClr val="FF0000"/>
                </a:solidFill>
              </a:rPr>
              <a:t> 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26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Transportation</a:t>
            </a:r>
            <a:r>
              <a:rPr lang="en-US" sz="1600" dirty="0" smtClean="0"/>
              <a:t> involves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___________________________</a:t>
            </a:r>
            <a:endParaRPr lang="en-US" sz="1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500" dirty="0" smtClean="0"/>
              <a:t>	Ex. As a pilot you would __________.</a:t>
            </a:r>
            <a:endParaRPr lang="en-US" sz="800" dirty="0" smtClean="0"/>
          </a:p>
          <a:p>
            <a:r>
              <a:rPr lang="en-U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Distribution</a:t>
            </a:r>
            <a:r>
              <a:rPr lang="en-US" sz="1600" dirty="0" smtClean="0"/>
              <a:t> involves getting goods to </a:t>
            </a:r>
            <a:r>
              <a:rPr lang="en-US" sz="1600" dirty="0" smtClean="0">
                <a:solidFill>
                  <a:srgbClr val="FF0000"/>
                </a:solidFill>
              </a:rPr>
              <a:t>customers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400" dirty="0" smtClean="0"/>
              <a:t>Ex. As a Warehouse worker, you </a:t>
            </a:r>
            <a:r>
              <a:rPr lang="en-US" sz="1400" dirty="0" smtClean="0"/>
              <a:t>would_____________________________</a:t>
            </a:r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smtClean="0"/>
              <a:t>     ___________________________________</a:t>
            </a:r>
            <a:endParaRPr lang="en-US" sz="1400" dirty="0" smtClean="0"/>
          </a:p>
          <a:p>
            <a:r>
              <a:rPr lang="en-U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Logistics</a:t>
            </a:r>
            <a:r>
              <a:rPr lang="en-US" sz="1600" dirty="0" smtClean="0"/>
              <a:t> </a:t>
            </a:r>
            <a:r>
              <a:rPr lang="en-US" sz="1600" dirty="0" smtClean="0"/>
              <a:t>is</a:t>
            </a:r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400" dirty="0" smtClean="0"/>
              <a:t>Ex. As a logistics Manager, you </a:t>
            </a:r>
            <a:r>
              <a:rPr lang="en-US" sz="1400" dirty="0" smtClean="0"/>
              <a:t>would_____________________________________________________________________________________________________________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sz="1800" dirty="0" smtClean="0"/>
              <a:t>Science, Technology, Engineering, &amp; Mathematics</a:t>
            </a:r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Transportation, Distribution &amp; Logistics</a:t>
            </a:r>
            <a:endParaRPr lang="en-US" dirty="0"/>
          </a:p>
        </p:txBody>
      </p:sp>
      <p:pic>
        <p:nvPicPr>
          <p:cNvPr id="4098" name="Picture 2" descr="C:\Documents and Settings\smunter\Local Settings\Temporary Internet Files\Content.IE5\KR4T0IP7\MC9000450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410200"/>
            <a:ext cx="685800" cy="914401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3.2   Learning About Careers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 Narrowing </a:t>
            </a:r>
            <a:r>
              <a:rPr lang="en-US" dirty="0" smtClean="0"/>
              <a:t>Your Career Choices Means Picking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How do you choose occupations? </a:t>
            </a:r>
          </a:p>
          <a:p>
            <a:pPr>
              <a:buNone/>
            </a:pPr>
            <a:r>
              <a:rPr lang="en-US" sz="2000" dirty="0" smtClean="0"/>
              <a:t>	By </a:t>
            </a:r>
            <a:r>
              <a:rPr lang="en-US" sz="2000" dirty="0" smtClean="0">
                <a:solidFill>
                  <a:srgbClr val="FF0000"/>
                </a:solidFill>
              </a:rPr>
              <a:t>________</a:t>
            </a:r>
            <a:r>
              <a:rPr lang="en-US" sz="2000" dirty="0" smtClean="0"/>
              <a:t> </a:t>
            </a:r>
            <a:r>
              <a:rPr lang="en-US" sz="2000" dirty="0" smtClean="0"/>
              <a:t>your choices.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Narrowing you choices means picking some options and putting aside the rest.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How do you narrow your choices?  By </a:t>
            </a:r>
            <a:r>
              <a:rPr lang="en-US" sz="2000" dirty="0" smtClean="0">
                <a:solidFill>
                  <a:srgbClr val="FF0000"/>
                </a:solidFill>
              </a:rPr>
              <a:t>____________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/>
              <a:t>	about </a:t>
            </a:r>
            <a:r>
              <a:rPr lang="en-US" sz="2000" dirty="0" smtClean="0">
                <a:solidFill>
                  <a:srgbClr val="FF0000"/>
                </a:solidFill>
              </a:rPr>
              <a:t>________________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1026" name="Picture 2" descr="C:\Documents and Settings\smunter\Local Settings\Temporary Internet Files\Content.IE5\OTAQL7L2\MC900048087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0456" y="1752600"/>
            <a:ext cx="2391944" cy="2964789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 Career </a:t>
            </a:r>
            <a:r>
              <a:rPr lang="en-US" dirty="0" smtClean="0"/>
              <a:t>Clusters Are Groups of Occupations  - There are 16 Clusters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Agriculture</a:t>
            </a:r>
            <a:r>
              <a:rPr lang="en-US" dirty="0" smtClean="0"/>
              <a:t> is growing </a:t>
            </a:r>
            <a:r>
              <a:rPr lang="en-US" dirty="0" smtClean="0">
                <a:solidFill>
                  <a:srgbClr val="FF0000"/>
                </a:solidFill>
              </a:rPr>
              <a:t>________ </a:t>
            </a:r>
            <a:r>
              <a:rPr lang="en-US" dirty="0" smtClean="0"/>
              <a:t>and raising </a:t>
            </a:r>
            <a:r>
              <a:rPr lang="en-US" dirty="0" smtClean="0">
                <a:solidFill>
                  <a:srgbClr val="FF0000"/>
                </a:solidFill>
              </a:rPr>
              <a:t>__________ </a:t>
            </a:r>
            <a:r>
              <a:rPr lang="en-US" dirty="0" smtClean="0"/>
              <a:t>for people to use</a:t>
            </a:r>
          </a:p>
          <a:p>
            <a:pPr>
              <a:buNone/>
            </a:pPr>
            <a:endParaRPr lang="en-US" sz="1600" dirty="0" smtClean="0"/>
          </a:p>
          <a:p>
            <a:pPr lvl="1"/>
            <a:r>
              <a:rPr lang="en-US" sz="1800" dirty="0" smtClean="0"/>
              <a:t>People who work in agriculture are called </a:t>
            </a:r>
            <a:r>
              <a:rPr lang="en-US" sz="1800" dirty="0" smtClean="0">
                <a:solidFill>
                  <a:srgbClr val="FF0000"/>
                </a:solidFill>
              </a:rPr>
              <a:t>_________ </a:t>
            </a:r>
            <a:r>
              <a:rPr lang="en-US" sz="1800" dirty="0" smtClean="0"/>
              <a:t>or agriculturists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This is the first step in making food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Food Processing </a:t>
            </a:r>
            <a:r>
              <a:rPr lang="en-US" dirty="0" smtClean="0"/>
              <a:t>means turning </a:t>
            </a:r>
            <a:r>
              <a:rPr lang="en-US" dirty="0" smtClean="0">
                <a:solidFill>
                  <a:srgbClr val="FF0000"/>
                </a:solidFill>
              </a:rPr>
              <a:t>______</a:t>
            </a:r>
            <a:r>
              <a:rPr lang="en-US" dirty="0" smtClean="0"/>
              <a:t> </a:t>
            </a:r>
            <a:r>
              <a:rPr lang="en-US" dirty="0" smtClean="0"/>
              <a:t>products into food you can eat.</a:t>
            </a:r>
          </a:p>
          <a:p>
            <a:pPr lvl="1"/>
            <a:endParaRPr lang="en-US" sz="1500" dirty="0" smtClean="0"/>
          </a:p>
          <a:p>
            <a:pPr lvl="1"/>
            <a:r>
              <a:rPr lang="en-US" sz="1800" dirty="0" smtClean="0"/>
              <a:t>Careers in this area are baker or a butcher.</a:t>
            </a:r>
          </a:p>
          <a:p>
            <a:pPr lvl="1"/>
            <a:endParaRPr lang="en-US" sz="1500" dirty="0" smtClean="0"/>
          </a:p>
          <a:p>
            <a:pPr lvl="1"/>
            <a:r>
              <a:rPr lang="en-US" sz="1800" dirty="0" smtClean="0"/>
              <a:t>What other jobs might you get in this area?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Agriculture, Food, and Natural Resources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Continued……….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 Career </a:t>
            </a:r>
            <a:r>
              <a:rPr lang="en-US" dirty="0" smtClean="0"/>
              <a:t>Clusters continued……..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Natural Resources</a:t>
            </a:r>
            <a:r>
              <a:rPr lang="en-US" sz="2000" dirty="0" smtClean="0"/>
              <a:t> are useful things found in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_____________</a:t>
            </a:r>
            <a:r>
              <a:rPr lang="en-US" sz="2000" dirty="0" smtClean="0"/>
              <a:t>.</a:t>
            </a:r>
            <a:endParaRPr lang="en-US" dirty="0" smtClean="0"/>
          </a:p>
          <a:p>
            <a:r>
              <a:rPr lang="en-US" sz="2000" dirty="0" smtClean="0"/>
              <a:t>Natural Resources – </a:t>
            </a:r>
            <a:endParaRPr lang="en-US" sz="2000" dirty="0" smtClean="0"/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/>
          </a:p>
          <a:p>
            <a:r>
              <a:rPr lang="en-US" sz="2000" dirty="0" smtClean="0"/>
              <a:t>What are some careers in this area? 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Architects</a:t>
            </a:r>
            <a:r>
              <a:rPr lang="en-US" sz="2000" dirty="0" smtClean="0"/>
              <a:t> design structures such as </a:t>
            </a:r>
            <a:r>
              <a:rPr lang="en-US" sz="2000" dirty="0" smtClean="0">
                <a:solidFill>
                  <a:srgbClr val="FF0000"/>
                </a:solidFill>
              </a:rPr>
              <a:t>_______ </a:t>
            </a:r>
            <a:r>
              <a:rPr lang="en-US" sz="2000" dirty="0" smtClean="0"/>
              <a:t>and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______________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As an architect or civil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____________</a:t>
            </a:r>
            <a:r>
              <a:rPr lang="en-US" sz="2000" dirty="0" smtClean="0"/>
              <a:t>, </a:t>
            </a:r>
            <a:r>
              <a:rPr lang="en-US" sz="2000" dirty="0" smtClean="0"/>
              <a:t>you would design structures</a:t>
            </a:r>
          </a:p>
          <a:p>
            <a:r>
              <a:rPr lang="en-US" sz="2000" dirty="0" smtClean="0"/>
              <a:t>You would make sure they are safe, useful and attractive.</a:t>
            </a:r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Agriculture, Food, and Natural Resources cont…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Architecture and Construction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 Clusters </a:t>
            </a:r>
            <a:r>
              <a:rPr lang="en-US" dirty="0" smtClean="0"/>
              <a:t>Continued……….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Construction</a:t>
            </a:r>
            <a:r>
              <a:rPr lang="en-US" dirty="0" smtClean="0"/>
              <a:t> workers build </a:t>
            </a:r>
            <a:r>
              <a:rPr lang="en-US" dirty="0" smtClean="0">
                <a:solidFill>
                  <a:srgbClr val="FF0000"/>
                </a:solidFill>
              </a:rPr>
              <a:t>_______________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Many specialties</a:t>
            </a:r>
          </a:p>
          <a:p>
            <a:pPr>
              <a:buNone/>
            </a:pPr>
            <a:r>
              <a:rPr lang="en-US" dirty="0" smtClean="0"/>
              <a:t>	Specialty –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Careers –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Arts</a:t>
            </a:r>
            <a:r>
              <a:rPr lang="en-US" dirty="0" smtClean="0"/>
              <a:t> –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 an artist you make objects with your </a:t>
            </a:r>
            <a:r>
              <a:rPr lang="en-US" dirty="0" smtClean="0">
                <a:solidFill>
                  <a:srgbClr val="FF0000"/>
                </a:solidFill>
              </a:rPr>
              <a:t>_____.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Express yourself with </a:t>
            </a:r>
            <a:r>
              <a:rPr lang="en-US" dirty="0" smtClean="0">
                <a:solidFill>
                  <a:srgbClr val="FF0000"/>
                </a:solidFill>
              </a:rPr>
              <a:t>____________________.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Careers –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Architecture and Construction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1600" dirty="0" smtClean="0"/>
              <a:t>Arts, Audio/Video Technology, and Communications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Clusters </a:t>
            </a:r>
            <a:r>
              <a:rPr lang="en-US" dirty="0" smtClean="0"/>
              <a:t>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Audio/Video Technology </a:t>
            </a:r>
            <a:r>
              <a:rPr lang="en-US" sz="1800" dirty="0" smtClean="0"/>
              <a:t>means</a:t>
            </a: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Careers –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Business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dirty="0" smtClean="0">
                <a:ln w="11430"/>
              </a:rPr>
              <a:t>is _________</a:t>
            </a:r>
          </a:p>
          <a:p>
            <a:pPr>
              <a:buNone/>
            </a:pPr>
            <a:r>
              <a:rPr lang="en-US" dirty="0" smtClean="0">
                <a:ln w="11430"/>
                <a:solidFill>
                  <a:srgbClr val="FF0000"/>
                </a:solidFill>
              </a:rPr>
              <a:t> </a:t>
            </a:r>
            <a:r>
              <a:rPr lang="en-US" dirty="0" smtClean="0">
                <a:ln w="11430"/>
                <a:solidFill>
                  <a:srgbClr val="FF0000"/>
                </a:solidFill>
              </a:rPr>
              <a:t>   ____________________</a:t>
            </a:r>
            <a:endParaRPr lang="en-US" dirty="0" smtClean="0">
              <a:ln w="11430"/>
              <a:solidFill>
                <a:srgbClr val="FF0000"/>
              </a:solidFill>
            </a:endParaRPr>
          </a:p>
          <a:p>
            <a:r>
              <a:rPr lang="en-US" dirty="0" smtClean="0">
                <a:ln w="11430"/>
              </a:rPr>
              <a:t>The goal - $ or profit</a:t>
            </a:r>
          </a:p>
          <a:p>
            <a:r>
              <a:rPr lang="en-US" dirty="0" smtClean="0">
                <a:ln w="11430"/>
              </a:rPr>
              <a:t>Profit </a:t>
            </a:r>
            <a:r>
              <a:rPr lang="en-US" dirty="0" smtClean="0">
                <a:ln w="11430"/>
              </a:rPr>
              <a:t>is</a:t>
            </a:r>
          </a:p>
          <a:p>
            <a:pPr>
              <a:buNone/>
            </a:pPr>
            <a:endParaRPr lang="en-US" dirty="0" smtClean="0">
              <a:ln w="11430"/>
              <a:solidFill>
                <a:srgbClr val="FF0000"/>
              </a:solidFill>
            </a:endParaRPr>
          </a:p>
          <a:p>
            <a:r>
              <a:rPr lang="en-US" dirty="0" smtClean="0">
                <a:ln w="11430"/>
              </a:rPr>
              <a:t>Careers – </a:t>
            </a:r>
          </a:p>
          <a:p>
            <a:endParaRPr lang="en-US" dirty="0" smtClean="0">
              <a:ln w="11430"/>
            </a:endParaRPr>
          </a:p>
          <a:p>
            <a:endParaRPr lang="en-US" dirty="0">
              <a:ln w="1143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sz="1600" dirty="0" smtClean="0"/>
              <a:t>Arts, Audio/Video Technology, and Communications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Business, Management, &amp; Administration</a:t>
            </a:r>
            <a:endParaRPr lang="en-US" dirty="0"/>
          </a:p>
        </p:txBody>
      </p:sp>
      <p:pic>
        <p:nvPicPr>
          <p:cNvPr id="1026" name="Picture 2" descr="C:\Documents and Settings\smunter\Local Settings\Temporary Internet Files\Content.IE5\IM1IA4VW\MC9001861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410200"/>
            <a:ext cx="1143000" cy="8382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Clusters </a:t>
            </a:r>
            <a:r>
              <a:rPr lang="en-US" dirty="0" smtClean="0"/>
              <a:t>Continued….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Management</a:t>
            </a:r>
            <a:r>
              <a:rPr lang="en-US" dirty="0" smtClean="0"/>
              <a:t> –  </a:t>
            </a:r>
            <a:endParaRPr lang="en-US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Managers tell workers what tasks to do.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Places to work – 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Administration</a:t>
            </a:r>
            <a:r>
              <a:rPr lang="en-US" dirty="0" smtClean="0"/>
              <a:t> </a:t>
            </a:r>
            <a:r>
              <a:rPr lang="en-US" dirty="0" smtClean="0"/>
              <a:t>means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Administrative workers take care of the day-to-day work.</a:t>
            </a:r>
          </a:p>
          <a:p>
            <a:r>
              <a:rPr lang="en-US" sz="1800" dirty="0" smtClean="0"/>
              <a:t>What does a receptionist do?</a:t>
            </a:r>
          </a:p>
          <a:p>
            <a:pPr>
              <a:buNone/>
            </a:pPr>
            <a:r>
              <a:rPr lang="en-US" sz="1800" dirty="0" smtClean="0"/>
              <a:t>	</a:t>
            </a:r>
            <a:endParaRPr lang="en-US" sz="1400" dirty="0" smtClean="0"/>
          </a:p>
          <a:p>
            <a:r>
              <a:rPr lang="en-US" sz="1800" dirty="0" smtClean="0"/>
              <a:t>What does a bookkeeper do?</a:t>
            </a:r>
          </a:p>
          <a:p>
            <a:pPr>
              <a:buNone/>
            </a:pPr>
            <a:r>
              <a:rPr lang="en-US" sz="1800" dirty="0" smtClean="0"/>
              <a:t>	</a:t>
            </a:r>
            <a:endParaRPr lang="en-US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Business, Management, &amp; Administration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Business, Management, &amp; Administration</a:t>
            </a:r>
          </a:p>
          <a:p>
            <a:endParaRPr lang="en-US" dirty="0"/>
          </a:p>
        </p:txBody>
      </p:sp>
      <p:pic>
        <p:nvPicPr>
          <p:cNvPr id="2050" name="Picture 2" descr="C:\Documents and Settings\smunter\Local Settings\Temporary Internet Files\Content.IE5\IM1IA4VW\MC9002332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1" y="533400"/>
            <a:ext cx="1219200" cy="8382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Career </a:t>
            </a:r>
            <a:r>
              <a:rPr lang="en-US" dirty="0" smtClean="0"/>
              <a:t>Clusters 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/>
              <a:t>Over </a:t>
            </a:r>
            <a:r>
              <a:rPr lang="en-US" sz="2000" dirty="0" smtClean="0"/>
              <a:t>__________people </a:t>
            </a:r>
            <a:r>
              <a:rPr lang="en-US" sz="2000" dirty="0" smtClean="0"/>
              <a:t>work in 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education &amp; training.</a:t>
            </a:r>
          </a:p>
          <a:p>
            <a:r>
              <a:rPr lang="en-US" sz="2000" dirty="0" smtClean="0"/>
              <a:t>Training is </a:t>
            </a:r>
            <a:r>
              <a:rPr lang="en-US" sz="2000" dirty="0" smtClean="0">
                <a:solidFill>
                  <a:srgbClr val="FF0000"/>
                </a:solidFill>
              </a:rPr>
              <a:t>_________</a:t>
            </a:r>
            <a:r>
              <a:rPr lang="en-US" sz="2000" dirty="0" smtClean="0"/>
              <a:t> </a:t>
            </a:r>
            <a:r>
              <a:rPr lang="en-US" sz="2000" dirty="0" smtClean="0"/>
              <a:t>in a specific skill, such as computer programming.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/>
              <a:t>Biggest Career = </a:t>
            </a:r>
            <a:r>
              <a:rPr lang="en-US" sz="2000" dirty="0" smtClean="0">
                <a:solidFill>
                  <a:srgbClr val="FF0000"/>
                </a:solidFill>
              </a:rPr>
              <a:t>_________</a:t>
            </a:r>
            <a:endParaRPr lang="en-US" sz="2000" dirty="0" smtClean="0"/>
          </a:p>
          <a:p>
            <a:r>
              <a:rPr lang="en-US" sz="2000" dirty="0" smtClean="0"/>
              <a:t>There are nearly </a:t>
            </a:r>
            <a:r>
              <a:rPr lang="en-US" sz="2000" dirty="0" smtClean="0">
                <a:solidFill>
                  <a:srgbClr val="FF0000"/>
                </a:solidFill>
              </a:rPr>
              <a:t>________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/>
              <a:t>	million teachers.</a:t>
            </a:r>
          </a:p>
          <a:p>
            <a:r>
              <a:rPr lang="en-US" sz="2000" dirty="0" smtClean="0"/>
              <a:t>Workers other than teachers  </a:t>
            </a:r>
            <a:r>
              <a:rPr lang="en-US" sz="2000" dirty="0" smtClean="0"/>
              <a:t>-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Education and Training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Education and Training</a:t>
            </a:r>
          </a:p>
          <a:p>
            <a:endParaRPr lang="en-US" dirty="0"/>
          </a:p>
        </p:txBody>
      </p:sp>
      <p:pic>
        <p:nvPicPr>
          <p:cNvPr id="3074" name="Picture 2" descr="C:\Documents and Settings\smunter\Local Settings\Temporary Internet Files\Content.IE5\OTAQL7L2\MC9000903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419600"/>
            <a:ext cx="2456507" cy="1783533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Career </a:t>
            </a:r>
            <a:r>
              <a:rPr lang="en-US" dirty="0" smtClean="0"/>
              <a:t>Clusters 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Finance</a:t>
            </a:r>
            <a:r>
              <a:rPr lang="en-US" sz="2000" dirty="0" smtClean="0"/>
              <a:t> is important </a:t>
            </a:r>
            <a:r>
              <a:rPr lang="en-US" sz="2000" dirty="0" smtClean="0"/>
              <a:t>because</a:t>
            </a: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Finance means managing money.</a:t>
            </a:r>
          </a:p>
          <a:p>
            <a:r>
              <a:rPr lang="en-US" sz="2000" dirty="0" smtClean="0"/>
              <a:t>Careers in Finance </a:t>
            </a:r>
            <a:r>
              <a:rPr lang="en-US" sz="2000" dirty="0" smtClean="0"/>
              <a:t>-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/>
              <a:t>The government keeps order and provides services.</a:t>
            </a:r>
          </a:p>
          <a:p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Government</a:t>
            </a:r>
            <a:r>
              <a:rPr lang="en-US" sz="2000" dirty="0" smtClean="0"/>
              <a:t> workers </a:t>
            </a:r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dirty="0" smtClean="0"/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Careers – </a:t>
            </a:r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Finance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Government &amp; Public Administration</a:t>
            </a:r>
            <a:endParaRPr lang="en-US" dirty="0"/>
          </a:p>
        </p:txBody>
      </p:sp>
      <p:pic>
        <p:nvPicPr>
          <p:cNvPr id="4098" name="Picture 2" descr="C:\Documents and Settings\smunter\Local Settings\Temporary Internet Files\Content.IE5\IM1IA4VW\MC9001495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562600"/>
            <a:ext cx="838200" cy="10668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74DA-DA78-46A2-AFD9-99DF89D44FE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916</TotalTime>
  <Words>614</Words>
  <Application>Microsoft Office PowerPoint</Application>
  <PresentationFormat>On-screen Show (4:3)</PresentationFormat>
  <Paragraphs>227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Ch. 3  Exploring Careers</vt:lpstr>
      <vt:lpstr>3.1  Narrowing Your Career Choices Means Picking Options</vt:lpstr>
      <vt:lpstr>3.1  Career Clusters Are Groups of Occupations  - There are 16 Clusters</vt:lpstr>
      <vt:lpstr>3.1  Career Clusters continued……..</vt:lpstr>
      <vt:lpstr>3.1  Clusters Continued……….</vt:lpstr>
      <vt:lpstr>3.1 Clusters Continued….</vt:lpstr>
      <vt:lpstr>3.1 Clusters Continued….      </vt:lpstr>
      <vt:lpstr>3.1 Career Clusters Continued….</vt:lpstr>
      <vt:lpstr>3.1 Career Clusters Continued….</vt:lpstr>
      <vt:lpstr>3.1 Career Clusters Continued…..</vt:lpstr>
      <vt:lpstr>3.1 Career Clusters Continued….</vt:lpstr>
      <vt:lpstr>3.1 Career Clusters Continued….</vt:lpstr>
      <vt:lpstr>3.1 Career Clusters Continued…..</vt:lpstr>
      <vt:lpstr>3.1 Career Clusters Continued….</vt:lpstr>
      <vt:lpstr>Section 3.2   Learning About Careers</vt:lpstr>
    </vt:vector>
  </TitlesOfParts>
  <Company>LCHS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 Exploring Careers</dc:title>
  <dc:creator>profile</dc:creator>
  <cp:lastModifiedBy>profile</cp:lastModifiedBy>
  <cp:revision>58</cp:revision>
  <dcterms:created xsi:type="dcterms:W3CDTF">2010-10-07T13:59:25Z</dcterms:created>
  <dcterms:modified xsi:type="dcterms:W3CDTF">2012-02-08T14:30:22Z</dcterms:modified>
</cp:coreProperties>
</file>