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81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9215686274509803E-2"/>
          <c:y val="0"/>
          <c:w val="0.565359477124183"/>
          <c:h val="0.9320987654320988"/>
        </c:manualLayout>
      </c:layout>
      <c:pie3D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Sources of Federal Government Revenue</c:v>
                </c:pt>
              </c:strCache>
            </c:strRef>
          </c:tx>
          <c:explosion val="25"/>
          <c:cat>
            <c:strRef>
              <c:f>'Sheet1'!$A$2:$A$6</c:f>
              <c:strCache>
                <c:ptCount val="5"/>
                <c:pt idx="0">
                  <c:v>Income Taxes</c:v>
                </c:pt>
                <c:pt idx="1">
                  <c:v>Soc.Sec.&amp;Medicare</c:v>
                </c:pt>
                <c:pt idx="2">
                  <c:v>Corporate</c:v>
                </c:pt>
                <c:pt idx="3">
                  <c:v>Others</c:v>
                </c:pt>
                <c:pt idx="4">
                  <c:v>borrowed to cover deficit</c:v>
                </c:pt>
              </c:strCache>
            </c:strRef>
          </c:cat>
          <c:val>
            <c:numRef>
              <c:f>'Sheet1'!$B$2:$B$6</c:f>
              <c:numCache>
                <c:formatCode>0%</c:formatCode>
                <c:ptCount val="5"/>
                <c:pt idx="0">
                  <c:v>0.3900000000000004</c:v>
                </c:pt>
                <c:pt idx="1">
                  <c:v>0.3200000000000004</c:v>
                </c:pt>
                <c:pt idx="2">
                  <c:v>0.13</c:v>
                </c:pt>
                <c:pt idx="3">
                  <c:v>7.0000000000000034E-2</c:v>
                </c:pt>
                <c:pt idx="4">
                  <c:v>9.0000000000000066E-2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Federal Spending</c:v>
                </c:pt>
              </c:strCache>
            </c:strRef>
          </c:tx>
          <c:explosion val="25"/>
          <c:cat>
            <c:strRef>
              <c:f>'Sheet1'!$A$2:$A$7</c:f>
              <c:strCache>
                <c:ptCount val="6"/>
                <c:pt idx="0">
                  <c:v>S.S., Medicare,etc.</c:v>
                </c:pt>
                <c:pt idx="1">
                  <c:v>Nat'l Defense</c:v>
                </c:pt>
                <c:pt idx="2">
                  <c:v>Social Programs</c:v>
                </c:pt>
                <c:pt idx="3">
                  <c:v>Physical,Human &amp; Community</c:v>
                </c:pt>
                <c:pt idx="4">
                  <c:v>Interest on Nat'l debt</c:v>
                </c:pt>
                <c:pt idx="5">
                  <c:v>Law Enforcement</c:v>
                </c:pt>
              </c:strCache>
            </c:strRef>
          </c:cat>
          <c:val>
            <c:numRef>
              <c:f>'Sheet1'!$B$2:$B$7</c:f>
              <c:numCache>
                <c:formatCode>0%</c:formatCode>
                <c:ptCount val="6"/>
                <c:pt idx="0">
                  <c:v>0.3600000000000001</c:v>
                </c:pt>
                <c:pt idx="1">
                  <c:v>0.23</c:v>
                </c:pt>
                <c:pt idx="2">
                  <c:v>0.19</c:v>
                </c:pt>
                <c:pt idx="3">
                  <c:v>0.12000000000000002</c:v>
                </c:pt>
                <c:pt idx="4">
                  <c:v>8.0000000000000029E-2</c:v>
                </c:pt>
                <c:pt idx="5">
                  <c:v>2.0000000000000007E-2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4D6F3-3622-4C4E-B51B-27322028075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5391E-6996-4382-B42F-18985906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83EF-ECE6-4A9E-8059-7E37C7CFD517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4355-8628-4C76-8C1C-24A6AB2A6303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A044-D4D0-4236-ACA2-924A117F5314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F741-9FDB-49FB-AF5C-BBEDDDA3018C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E61E-736E-4B3E-9D56-FCA228BD743A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D2B1-C5CB-4D2D-84DB-D9AC080B8511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130A-2528-41DC-B3FB-C766EBD48D06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B71C9-F3C4-403D-B49C-0D7C0D19DF63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20A5-15DF-403C-AD3B-91AB81AD630D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C3D44-DC5A-4D4B-933C-EF2A416BD463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2BD0-CE20-475D-BB13-6BBE74239E02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E4BE11-AA9A-48CB-B189-AB802FFBF54F}" type="datetime1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50E42D-573F-4E48-8BC5-C57A6371BB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how.com/video_2259767_file-1040ez-dependents-worksheet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5.1  Taxes and Your Paycheck</a:t>
            </a:r>
          </a:p>
          <a:p>
            <a:r>
              <a:rPr lang="en-US" sz="2000" dirty="0" smtClean="0"/>
              <a:t>5.2  File a Tax Return</a:t>
            </a:r>
          </a:p>
          <a:p>
            <a:r>
              <a:rPr lang="en-US" sz="2000" dirty="0" smtClean="0"/>
              <a:t>5.3  Taxes and Government</a:t>
            </a:r>
          </a:p>
          <a:p>
            <a:r>
              <a:rPr lang="en-US" sz="2000" dirty="0" smtClean="0"/>
              <a:t>5.4  Government and Spending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Ch.5  Taxes:  How Much of Your Income Will You Keep?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to Complete a 1040EZ</a:t>
            </a:r>
          </a:p>
          <a:p>
            <a:pPr lvl="1"/>
            <a:r>
              <a:rPr lang="en-US" dirty="0" smtClean="0"/>
              <a:t>Identify Yourself</a:t>
            </a:r>
          </a:p>
          <a:p>
            <a:pPr lvl="2"/>
            <a:r>
              <a:rPr lang="en-US" dirty="0" smtClean="0"/>
              <a:t>Need name, address, and social ___________ _____________</a:t>
            </a:r>
          </a:p>
          <a:p>
            <a:pPr lvl="2"/>
            <a:r>
              <a:rPr lang="en-US" dirty="0" smtClean="0"/>
              <a:t>Below ID number, is checkbox presidential elections – check box to contribute to ______________</a:t>
            </a:r>
          </a:p>
          <a:p>
            <a:pPr lvl="1"/>
            <a:r>
              <a:rPr lang="en-US" dirty="0" smtClean="0"/>
              <a:t>Income</a:t>
            </a:r>
          </a:p>
          <a:p>
            <a:pPr lvl="2"/>
            <a:r>
              <a:rPr lang="en-US" dirty="0" smtClean="0"/>
              <a:t>Total Wages, Salaries, &amp; Tips</a:t>
            </a:r>
          </a:p>
          <a:p>
            <a:pPr lvl="3"/>
            <a:r>
              <a:rPr lang="en-US" dirty="0" smtClean="0"/>
              <a:t>Income received for over one _______________</a:t>
            </a:r>
          </a:p>
          <a:p>
            <a:pPr lvl="3"/>
            <a:r>
              <a:rPr lang="en-US" dirty="0" smtClean="0"/>
              <a:t>Calculate total earnings from all W-2 forms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51816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sz="2100" dirty="0" smtClean="0"/>
              <a:t>Taxable Interest Income</a:t>
            </a:r>
          </a:p>
          <a:p>
            <a:pPr lvl="2"/>
            <a:r>
              <a:rPr lang="en-US" sz="1700" dirty="0" smtClean="0"/>
              <a:t>Fill in amount of interest reported on your ___________________</a:t>
            </a:r>
          </a:p>
          <a:p>
            <a:pPr lvl="1"/>
            <a:r>
              <a:rPr lang="en-US" sz="2100" dirty="0" smtClean="0"/>
              <a:t>Unemployment Compensation</a:t>
            </a:r>
          </a:p>
          <a:p>
            <a:pPr lvl="2"/>
            <a:r>
              <a:rPr lang="en-US" sz="1700" dirty="0" smtClean="0"/>
              <a:t>Fill in amount of any unemployment compensation received</a:t>
            </a:r>
          </a:p>
          <a:p>
            <a:pPr lvl="1"/>
            <a:r>
              <a:rPr lang="en-US" sz="2100" dirty="0" smtClean="0"/>
              <a:t>Adjusted Gross Income</a:t>
            </a:r>
          </a:p>
          <a:p>
            <a:pPr lvl="2"/>
            <a:r>
              <a:rPr lang="en-US" sz="1700" dirty="0" smtClean="0"/>
              <a:t>Add income from lines 1, 2, &amp; 3 together = adjusted ___________ _____________</a:t>
            </a:r>
          </a:p>
          <a:p>
            <a:pPr lvl="2"/>
            <a:r>
              <a:rPr lang="en-US" sz="1700" dirty="0" smtClean="0"/>
              <a:t>Record on line 4</a:t>
            </a:r>
          </a:p>
          <a:p>
            <a:pPr lvl="1"/>
            <a:r>
              <a:rPr lang="en-US" sz="2100" dirty="0" smtClean="0"/>
              <a:t>Determine Your Deduction</a:t>
            </a:r>
          </a:p>
          <a:p>
            <a:pPr lvl="2"/>
            <a:r>
              <a:rPr lang="en-US" sz="1700" dirty="0" smtClean="0"/>
              <a:t>If parents claim you as dependent, you cannot claim</a:t>
            </a:r>
          </a:p>
          <a:p>
            <a:pPr lvl="2"/>
            <a:r>
              <a:rPr lang="en-US" sz="1700" dirty="0" smtClean="0"/>
              <a:t>If no one else claims you, enter the amount ____________________.</a:t>
            </a:r>
          </a:p>
          <a:p>
            <a:pPr lvl="2"/>
            <a:r>
              <a:rPr lang="en-US" sz="1700" dirty="0" smtClean="0"/>
              <a:t>Forms allow tax payers to deduct those they support</a:t>
            </a:r>
          </a:p>
          <a:p>
            <a:pPr lvl="3"/>
            <a:r>
              <a:rPr lang="en-US" sz="1700" dirty="0" smtClean="0"/>
              <a:t>Reduces amount of income on which they must pay ________________</a:t>
            </a:r>
          </a:p>
          <a:p>
            <a:pPr lvl="3"/>
            <a:r>
              <a:rPr lang="en-US" sz="1700" dirty="0" smtClean="0"/>
              <a:t>Standard deduction – amount that all tax payers may subtract from adjusted gross income</a:t>
            </a:r>
          </a:p>
          <a:p>
            <a:pPr lvl="3"/>
            <a:r>
              <a:rPr lang="en-US" sz="1700" dirty="0" smtClean="0"/>
              <a:t>Amount varies according to filing status</a:t>
            </a:r>
          </a:p>
          <a:p>
            <a:pPr lvl="2"/>
            <a:r>
              <a:rPr lang="en-US" sz="1700" dirty="0" smtClean="0"/>
              <a:t>The form will tell you what to do depending on filing ______________________</a:t>
            </a:r>
          </a:p>
          <a:p>
            <a:endParaRPr lang="en-US" sz="1900" dirty="0"/>
          </a:p>
        </p:txBody>
      </p:sp>
      <p:pic>
        <p:nvPicPr>
          <p:cNvPr id="1026" name="Picture 2" descr="C:\Documents and Settings\smunter\Local Settings\Temporary Internet Files\Content.IE5\VVA7OVGR\MP9003168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724400"/>
            <a:ext cx="2667000" cy="128930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181600"/>
          </a:xfrm>
        </p:spPr>
        <p:txBody>
          <a:bodyPr>
            <a:normAutofit fontScale="92500"/>
          </a:bodyPr>
          <a:lstStyle/>
          <a:p>
            <a:pPr lvl="1"/>
            <a:r>
              <a:rPr lang="en-US" sz="1600" dirty="0" smtClean="0"/>
              <a:t>Your Taxable Income</a:t>
            </a:r>
          </a:p>
          <a:p>
            <a:pPr lvl="2"/>
            <a:r>
              <a:rPr lang="en-US" sz="1600" dirty="0" smtClean="0"/>
              <a:t>Line 5 subtracted from adjusted gross income = __________ __________</a:t>
            </a:r>
          </a:p>
          <a:p>
            <a:pPr lvl="2"/>
            <a:r>
              <a:rPr lang="en-US" sz="1600" dirty="0" smtClean="0"/>
              <a:t>This is the income figure used to determine your taxes</a:t>
            </a:r>
          </a:p>
          <a:p>
            <a:r>
              <a:rPr lang="en-US" sz="1600" dirty="0" smtClean="0"/>
              <a:t>Payments and Tax</a:t>
            </a:r>
          </a:p>
          <a:p>
            <a:pPr lvl="1"/>
            <a:r>
              <a:rPr lang="en-US" sz="1600" dirty="0" smtClean="0"/>
              <a:t>Federal Income Tax Withheld</a:t>
            </a:r>
          </a:p>
          <a:p>
            <a:pPr lvl="2"/>
            <a:r>
              <a:rPr lang="en-US" sz="1600" dirty="0" smtClean="0"/>
              <a:t>The next step on form that goes on line 7</a:t>
            </a:r>
          </a:p>
          <a:p>
            <a:pPr lvl="2"/>
            <a:r>
              <a:rPr lang="en-US" sz="1600" dirty="0" smtClean="0"/>
              <a:t>Total withholding for year is in box 2 on your ____________ for each job</a:t>
            </a:r>
          </a:p>
          <a:p>
            <a:pPr lvl="2"/>
            <a:r>
              <a:rPr lang="en-US" sz="1600" dirty="0" smtClean="0"/>
              <a:t>If had more than one job, need to add up all of box 2’s </a:t>
            </a:r>
          </a:p>
          <a:p>
            <a:pPr lvl="1"/>
            <a:r>
              <a:rPr lang="en-US" sz="1600" dirty="0" smtClean="0"/>
              <a:t>Earned Income Credit</a:t>
            </a:r>
          </a:p>
          <a:p>
            <a:pPr lvl="2"/>
            <a:r>
              <a:rPr lang="en-US" sz="1600" dirty="0" smtClean="0"/>
              <a:t>Use if  have low _______________</a:t>
            </a:r>
          </a:p>
          <a:p>
            <a:pPr lvl="2"/>
            <a:r>
              <a:rPr lang="en-US" sz="1600" dirty="0" smtClean="0"/>
              <a:t>Use line 8a</a:t>
            </a:r>
          </a:p>
          <a:p>
            <a:pPr lvl="2"/>
            <a:r>
              <a:rPr lang="en-US" sz="1600" dirty="0" smtClean="0"/>
              <a:t>Treated as if an additional tax _______________________</a:t>
            </a:r>
          </a:p>
          <a:p>
            <a:pPr lvl="2">
              <a:buNone/>
            </a:pPr>
            <a:r>
              <a:rPr lang="en-US" sz="1600" dirty="0" smtClean="0">
                <a:hlinkClick r:id="rId2" action="ppaction://hlinksldjump"/>
              </a:rPr>
              <a:t>www.youtube.com</a:t>
            </a:r>
            <a:endParaRPr lang="en-US" sz="1600" dirty="0" smtClean="0"/>
          </a:p>
          <a:p>
            <a:pPr lvl="2"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51816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Total Payments</a:t>
            </a:r>
          </a:p>
          <a:p>
            <a:pPr lvl="2"/>
            <a:r>
              <a:rPr lang="en-US" dirty="0" smtClean="0"/>
              <a:t>Line 9 – will add withholdings  and earned income ________</a:t>
            </a:r>
          </a:p>
          <a:p>
            <a:pPr lvl="2"/>
            <a:r>
              <a:rPr lang="en-US" dirty="0" smtClean="0"/>
              <a:t>Result is total amount of taxes already paid</a:t>
            </a:r>
          </a:p>
          <a:p>
            <a:pPr lvl="1"/>
            <a:r>
              <a:rPr lang="en-US" dirty="0" smtClean="0"/>
              <a:t>Tax - </a:t>
            </a:r>
            <a:r>
              <a:rPr lang="en-US" sz="1700" dirty="0" smtClean="0">
                <a:hlinkClick r:id="rId2" action="ppaction://hlinksldjump"/>
              </a:rPr>
              <a:t>http://www.irs.gov/pub/irs-pdf/i1040tt.pdf</a:t>
            </a:r>
            <a:endParaRPr lang="en-US" sz="1700" dirty="0" smtClean="0"/>
          </a:p>
          <a:p>
            <a:pPr lvl="2"/>
            <a:r>
              <a:rPr lang="en-US" dirty="0" smtClean="0"/>
              <a:t>1040EZ contains table that tell you your total tax for year</a:t>
            </a:r>
          </a:p>
          <a:p>
            <a:pPr lvl="2"/>
            <a:r>
              <a:rPr lang="en-US" dirty="0" smtClean="0"/>
              <a:t>Taxable income recorded on line _____________</a:t>
            </a:r>
          </a:p>
          <a:p>
            <a:pPr lvl="2"/>
            <a:r>
              <a:rPr lang="en-US" dirty="0" smtClean="0"/>
              <a:t>On table, locate two numbers within your _____________ income falls.</a:t>
            </a:r>
          </a:p>
          <a:p>
            <a:pPr lvl="2"/>
            <a:r>
              <a:rPr lang="en-US" dirty="0" smtClean="0"/>
              <a:t>Then find, in the next column, what applies to </a:t>
            </a:r>
            <a:r>
              <a:rPr lang="en-US" dirty="0" err="1" smtClean="0"/>
              <a:t>you</a:t>
            </a:r>
            <a:r>
              <a:rPr lang="en-US" sz="200" dirty="0" err="1" smtClean="0"/>
              <a:t>of</a:t>
            </a:r>
            <a:r>
              <a:rPr lang="en-US" sz="200" dirty="0" smtClean="0"/>
              <a:t> a</a:t>
            </a:r>
          </a:p>
          <a:p>
            <a:pPr>
              <a:buNone/>
            </a:pPr>
            <a:endParaRPr lang="en-US" sz="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 of Money, p. 169</a:t>
            </a:r>
          </a:p>
          <a:p>
            <a:pPr>
              <a:buNone/>
            </a:pPr>
            <a:r>
              <a:rPr lang="en-US" sz="1800" dirty="0" smtClean="0"/>
              <a:t>Use the tax table on p. 168.  Your W-2 form reports that you made </a:t>
            </a:r>
            <a:r>
              <a:rPr lang="en-US" sz="1800" dirty="0" smtClean="0">
                <a:solidFill>
                  <a:srgbClr val="00B050"/>
                </a:solidFill>
              </a:rPr>
              <a:t>$35,539</a:t>
            </a:r>
            <a:r>
              <a:rPr lang="en-US" sz="1800" dirty="0" smtClean="0"/>
              <a:t>.  Your W-2 form also reports that </a:t>
            </a:r>
            <a:r>
              <a:rPr lang="en-US" sz="1800" dirty="0" smtClean="0">
                <a:solidFill>
                  <a:srgbClr val="00B050"/>
                </a:solidFill>
              </a:rPr>
              <a:t>$4,053</a:t>
            </a:r>
            <a:r>
              <a:rPr lang="en-US" sz="1800" dirty="0" smtClean="0"/>
              <a:t> was withheld from your wages for federal income tax.  You receive a 1099-INT from your bank that tells you your interest income was </a:t>
            </a:r>
            <a:r>
              <a:rPr lang="en-US" sz="1800" dirty="0" smtClean="0">
                <a:solidFill>
                  <a:srgbClr val="00B050"/>
                </a:solidFill>
              </a:rPr>
              <a:t>$281</a:t>
            </a:r>
            <a:r>
              <a:rPr lang="en-US" sz="1800" dirty="0" smtClean="0"/>
              <a:t>.  You are single and are not claimed by any other person as a dependent.</a:t>
            </a:r>
          </a:p>
          <a:p>
            <a:pPr algn="ctr">
              <a:buNone/>
            </a:pP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1600" dirty="0" smtClean="0"/>
              <a:t>1.       How much is your adjusted gross income?</a:t>
            </a:r>
          </a:p>
          <a:p>
            <a:pPr marL="514350" indent="-514350" algn="ctr">
              <a:buNone/>
            </a:pPr>
            <a:r>
              <a:rPr lang="en-US" sz="1600" dirty="0" smtClean="0"/>
              <a:t>_______ + ________ = ______</a:t>
            </a:r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2.       How much is your taxable income</a:t>
            </a:r>
          </a:p>
          <a:p>
            <a:pPr marL="514350" indent="-514350" algn="ctr">
              <a:buNone/>
            </a:pPr>
            <a:r>
              <a:rPr lang="en-US" sz="1600" dirty="0" smtClean="0"/>
              <a:t>________ - ________ = ______</a:t>
            </a:r>
          </a:p>
          <a:p>
            <a:pPr marL="514350" indent="-514350">
              <a:buNone/>
            </a:pPr>
            <a:r>
              <a:rPr lang="en-US" sz="1600" dirty="0" smtClean="0"/>
              <a:t>       </a:t>
            </a:r>
            <a:r>
              <a:rPr lang="en-US" sz="1600" dirty="0" smtClean="0">
                <a:solidFill>
                  <a:srgbClr val="FF0000"/>
                </a:solidFill>
              </a:rPr>
              <a:t>*Use this answer to do answer # 3</a:t>
            </a:r>
          </a:p>
          <a:p>
            <a:pPr marL="514350" indent="-514350">
              <a:buNone/>
            </a:pPr>
            <a:r>
              <a:rPr lang="en-US" sz="1600" dirty="0" smtClean="0"/>
              <a:t>3.       What is your total tax for the year</a:t>
            </a:r>
          </a:p>
          <a:p>
            <a:pPr marL="514350" indent="-514350" algn="ctr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*use the tax table on p. 168</a:t>
            </a:r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AutoNum type="arabicPeriod" startAt="4"/>
            </a:pPr>
            <a:r>
              <a:rPr lang="en-US" sz="1600" dirty="0" smtClean="0"/>
              <a:t>What is the amount of your payment or refund?</a:t>
            </a:r>
          </a:p>
          <a:p>
            <a:pPr marL="514350" indent="-514350" algn="ctr">
              <a:buNone/>
            </a:pPr>
            <a:r>
              <a:rPr lang="en-US" sz="1600" dirty="0" smtClean="0"/>
              <a:t>_______ - ________ = ______</a:t>
            </a:r>
            <a:endParaRPr lang="en-US" sz="1600" dirty="0"/>
          </a:p>
        </p:txBody>
      </p:sp>
      <p:pic>
        <p:nvPicPr>
          <p:cNvPr id="1026" name="Picture 2" descr="C:\Documents and Settings\smunter\Local Settings\Temporary Internet Files\Content.IE5\ET5YDZBS\MC90043847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181600"/>
            <a:ext cx="1716024" cy="1219200"/>
          </a:xfrm>
          <a:prstGeom prst="bevel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Refund</a:t>
            </a:r>
            <a:r>
              <a:rPr lang="en-US" dirty="0" smtClean="0"/>
              <a:t>	</a:t>
            </a:r>
          </a:p>
          <a:p>
            <a:pPr lvl="1"/>
            <a:r>
              <a:rPr lang="en-US" sz="1600" dirty="0" smtClean="0"/>
              <a:t>Deposit Your Refund Electronically</a:t>
            </a:r>
          </a:p>
          <a:p>
            <a:pPr lvl="2"/>
            <a:r>
              <a:rPr lang="en-US" sz="1600" dirty="0" smtClean="0"/>
              <a:t>have option of depositing electronically into checking or savings ________________</a:t>
            </a:r>
          </a:p>
          <a:p>
            <a:pPr lvl="2"/>
            <a:r>
              <a:rPr lang="en-US" sz="1600" dirty="0" smtClean="0"/>
              <a:t>You need the routing number, banks electronic address for fund transfers, to have directly deposited</a:t>
            </a:r>
          </a:p>
          <a:p>
            <a:pPr lvl="2"/>
            <a:r>
              <a:rPr lang="en-US" sz="1600" dirty="0" smtClean="0"/>
              <a:t>Also need savings/checking _________________</a:t>
            </a:r>
          </a:p>
          <a:p>
            <a:r>
              <a:rPr lang="en-US" sz="1600" dirty="0" smtClean="0"/>
              <a:t>Amount You Owe</a:t>
            </a:r>
          </a:p>
          <a:p>
            <a:pPr lvl="2"/>
            <a:r>
              <a:rPr lang="en-US" sz="1600" dirty="0" smtClean="0"/>
              <a:t>If withholding is less than tax calculated for line 10, you would record number on line 12.  This is amount you _________________</a:t>
            </a:r>
          </a:p>
          <a:p>
            <a:pPr lvl="2">
              <a:buNone/>
            </a:pPr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Sign Here</a:t>
            </a:r>
          </a:p>
          <a:p>
            <a:pPr lvl="1"/>
            <a:r>
              <a:rPr lang="en-US" sz="1600" dirty="0" smtClean="0"/>
              <a:t>Must sign name with ___________ hand writing</a:t>
            </a:r>
          </a:p>
          <a:p>
            <a:pPr lvl="1"/>
            <a:r>
              <a:rPr lang="en-US" sz="1600" dirty="0" smtClean="0"/>
              <a:t>Must write in date</a:t>
            </a:r>
          </a:p>
          <a:p>
            <a:pPr lvl="1"/>
            <a:r>
              <a:rPr lang="en-US" sz="1600" dirty="0" smtClean="0"/>
              <a:t>When signing, saying that you are who you say you are</a:t>
            </a:r>
          </a:p>
          <a:p>
            <a:r>
              <a:rPr lang="en-US" sz="1800" dirty="0" smtClean="0"/>
              <a:t>Check for Accuracy and File Your Return</a:t>
            </a:r>
          </a:p>
          <a:p>
            <a:pPr lvl="1"/>
            <a:r>
              <a:rPr lang="en-US" sz="1600" dirty="0" smtClean="0"/>
              <a:t>If a mistake is made, then you may have to pay a penalty or receive a lower ____________________________</a:t>
            </a:r>
          </a:p>
          <a:p>
            <a:pPr lvl="1"/>
            <a:r>
              <a:rPr lang="en-US" sz="1600" dirty="0" smtClean="0"/>
              <a:t>If owe money, write a check to IRS or give credit card number</a:t>
            </a:r>
          </a:p>
          <a:p>
            <a:pPr lvl="1"/>
            <a:r>
              <a:rPr lang="en-US" sz="1600" dirty="0" smtClean="0"/>
              <a:t>If paying with credit card, may be charged additional fee of __________%</a:t>
            </a:r>
          </a:p>
          <a:p>
            <a:pPr lvl="1"/>
            <a:r>
              <a:rPr lang="en-US" sz="1600" dirty="0" smtClean="0"/>
              <a:t>The due date is April _______ unless falls on Sunday or a holiday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Self-Employment Tax</a:t>
            </a:r>
          </a:p>
          <a:p>
            <a:pPr lvl="1"/>
            <a:r>
              <a:rPr lang="en-US" sz="2000" dirty="0" smtClean="0"/>
              <a:t>People who work for themselves pay ___________ _______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Paying on a Quarterly basis</a:t>
            </a:r>
          </a:p>
          <a:p>
            <a:pPr lvl="2"/>
            <a:r>
              <a:rPr lang="en-US" sz="1600" dirty="0" smtClean="0"/>
              <a:t>Must earn more than $400 in a year</a:t>
            </a:r>
          </a:p>
          <a:p>
            <a:pPr lvl="2"/>
            <a:r>
              <a:rPr lang="en-US" sz="1600" dirty="0" smtClean="0"/>
              <a:t>Must use form ______________</a:t>
            </a:r>
          </a:p>
          <a:p>
            <a:pPr lvl="2"/>
            <a:r>
              <a:rPr lang="en-US" sz="1600" dirty="0" smtClean="0"/>
              <a:t>Must pay every 3 months</a:t>
            </a:r>
          </a:p>
          <a:p>
            <a:pPr lvl="2"/>
            <a:r>
              <a:rPr lang="en-US" sz="1600" dirty="0" smtClean="0"/>
              <a:t>Up to you to remember to pay</a:t>
            </a:r>
          </a:p>
          <a:p>
            <a:pPr lvl="2"/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Schedule C</a:t>
            </a:r>
          </a:p>
          <a:p>
            <a:pPr lvl="2"/>
            <a:r>
              <a:rPr lang="en-US" sz="1600" dirty="0" smtClean="0"/>
              <a:t>Required to attach schedule C because of limited _____________</a:t>
            </a:r>
          </a:p>
          <a:p>
            <a:pPr lvl="2"/>
            <a:r>
              <a:rPr lang="en-US" sz="1600" dirty="0" smtClean="0"/>
              <a:t>Must keep detailed records of business expenses</a:t>
            </a:r>
          </a:p>
          <a:p>
            <a:pPr lvl="2"/>
            <a:r>
              <a:rPr lang="en-US" sz="1600" dirty="0" smtClean="0"/>
              <a:t>The amount determined as net of loss on form written on line 12 of _____________________</a:t>
            </a:r>
          </a:p>
          <a:p>
            <a:pPr lvl="2"/>
            <a:r>
              <a:rPr lang="en-US" sz="1600" dirty="0" smtClean="0"/>
              <a:t>Self-employed pays same taxes as __________________________</a:t>
            </a:r>
          </a:p>
          <a:p>
            <a:pPr lvl="2"/>
            <a:r>
              <a:rPr lang="en-US" sz="1600" dirty="0" smtClean="0"/>
              <a:t>Difference is self-employed have to withhold their taxes and pay ________________________</a:t>
            </a:r>
          </a:p>
          <a:p>
            <a:pPr lvl="2"/>
            <a:endParaRPr lang="en-US" sz="1600" dirty="0"/>
          </a:p>
        </p:txBody>
      </p:sp>
      <p:pic>
        <p:nvPicPr>
          <p:cNvPr id="1026" name="Picture 2" descr="C:\Documents and Settings\smunter\Local Settings\Temporary Internet Files\Content.IE5\XZOXW4GJ\MC9003888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419600"/>
            <a:ext cx="1314907" cy="1817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Electronic Filing</a:t>
            </a:r>
          </a:p>
          <a:p>
            <a:pPr lvl="1"/>
            <a:r>
              <a:rPr lang="en-US" sz="2000" dirty="0" smtClean="0"/>
              <a:t>May file _________________</a:t>
            </a:r>
          </a:p>
          <a:p>
            <a:pPr lvl="1"/>
            <a:r>
              <a:rPr lang="en-US" sz="2000" dirty="0" smtClean="0"/>
              <a:t>More than 60% filed online in 2006</a:t>
            </a:r>
          </a:p>
          <a:p>
            <a:pPr lvl="1"/>
            <a:r>
              <a:rPr lang="en-US" sz="2000" dirty="0" smtClean="0"/>
              <a:t>Takes 3 weeks or less to get refund ______________</a:t>
            </a:r>
          </a:p>
          <a:p>
            <a:pPr lvl="1"/>
            <a:r>
              <a:rPr lang="en-US" sz="2000" dirty="0" smtClean="0"/>
              <a:t>Can purchase software to do it on own(ex. Quicken, Tax Pro)</a:t>
            </a:r>
          </a:p>
          <a:p>
            <a:pPr lvl="1"/>
            <a:r>
              <a:rPr lang="en-US" sz="2000" dirty="0" smtClean="0"/>
              <a:t>There are also ______ ______</a:t>
            </a:r>
          </a:p>
          <a:p>
            <a:pPr lvl="1"/>
            <a:r>
              <a:rPr lang="en-US" sz="2000" dirty="0" smtClean="0"/>
              <a:t>Can get tax refund loan</a:t>
            </a:r>
          </a:p>
          <a:p>
            <a:pPr lvl="2"/>
            <a:r>
              <a:rPr lang="en-US" sz="1600" dirty="0" smtClean="0"/>
              <a:t>They give you less than ____________ from refund, and take whatever you owe when comes in</a:t>
            </a:r>
          </a:p>
          <a:p>
            <a:pPr lvl="1"/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2286000"/>
          </a:xfrm>
          <a:ln w="571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Assignment: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dirty="0" smtClean="0"/>
              <a:t>Do questions 1 – 6 on page 172</a:t>
            </a:r>
            <a:endParaRPr lang="en-US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191000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5.3 Taxes and Government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638800"/>
          </a:xfrm>
        </p:spPr>
        <p:txBody>
          <a:bodyPr/>
          <a:lstStyle/>
          <a:p>
            <a:pPr marL="514350" indent="-514350">
              <a:buAutoNum type="arabicPeriod" startAt="18"/>
            </a:pPr>
            <a:r>
              <a:rPr lang="en-US" sz="1600" dirty="0" smtClean="0"/>
              <a:t>Sales Tax -</a:t>
            </a:r>
          </a:p>
          <a:p>
            <a:pPr marL="514350" indent="-514350">
              <a:buAutoNum type="arabicPeriod" startAt="18"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AutoNum type="arabicPeriod" startAt="19"/>
            </a:pPr>
            <a:r>
              <a:rPr lang="en-US" sz="1600" dirty="0" smtClean="0"/>
              <a:t>Property Tax –</a:t>
            </a:r>
          </a:p>
          <a:p>
            <a:pPr marL="514350" indent="-514350">
              <a:buAutoNum type="arabicPeriod" startAt="19"/>
            </a:pPr>
            <a:endParaRPr lang="en-US" sz="1600" dirty="0" smtClean="0"/>
          </a:p>
          <a:p>
            <a:pPr marL="514350" indent="-514350">
              <a:buAutoNum type="arabicPeriod" startAt="18"/>
            </a:pPr>
            <a:endParaRPr lang="en-US" sz="1600" dirty="0" smtClean="0"/>
          </a:p>
          <a:p>
            <a:pPr marL="514350" indent="-514350">
              <a:buAutoNum type="arabicPeriod" startAt="18"/>
            </a:pP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20.     Excise Tax –</a:t>
            </a:r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21.	Estate Tax – </a:t>
            </a:r>
          </a:p>
          <a:p>
            <a:pPr marL="514350" indent="-514350">
              <a:buAutoNum type="arabicPeriod" startAt="18"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22.	Gift Tax</a:t>
            </a:r>
          </a:p>
          <a:p>
            <a:pPr marL="514350" indent="-514350">
              <a:buAutoNum type="arabicPeriod" startAt="18"/>
            </a:pPr>
            <a:endParaRPr lang="en-US" sz="1600" dirty="0" smtClean="0"/>
          </a:p>
          <a:p>
            <a:pPr marL="514350" indent="-514350">
              <a:buAutoNum type="arabicPeriod" startAt="18"/>
            </a:pPr>
            <a:endParaRPr lang="en-US" sz="1600" dirty="0" smtClean="0"/>
          </a:p>
          <a:p>
            <a:pPr marL="514350" indent="-514350">
              <a:buAutoNum type="arabicPeriod" startAt="22"/>
            </a:pPr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Taxes and Government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23. Business or License Tax –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24.  Customs Duty or Tariff - 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Taxes and Government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Sources of Government Revenue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685800" y="1981200"/>
          <a:ext cx="3886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19600" y="1371600"/>
            <a:ext cx="41910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Social Security and Medicare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Contributions to Social Security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FICA regulations – wages taxed at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Collected on gross income up to max level &amp; adjusted  for inflation each year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2008 – maximum income taxable was </a:t>
            </a:r>
            <a:r>
              <a:rPr lang="en-US" sz="1400" dirty="0" smtClean="0"/>
              <a:t>$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____________________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Contributions to Medicare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1.45% taken 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 total percentage for both is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__________</a:t>
            </a:r>
            <a:r>
              <a:rPr lang="en-US" sz="1400" dirty="0" smtClean="0"/>
              <a:t>%</a:t>
            </a:r>
            <a:endParaRPr lang="en-US" sz="14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dirty="0" smtClean="0"/>
              <a:t>Employers Contribution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Match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___________________</a:t>
            </a:r>
            <a:endParaRPr lang="en-US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 for each dollar up to max of 15.3 cents – employee=7.65, employer=7.65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_____________</a:t>
            </a:r>
            <a:r>
              <a:rPr lang="en-US" sz="1400" dirty="0" smtClean="0"/>
              <a:t>must </a:t>
            </a:r>
            <a:r>
              <a:rPr lang="en-US" sz="1400" dirty="0" smtClean="0"/>
              <a:t>pay all of 15.3 cents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 half payments can be subtracted from adjusted gross income to reduce income taxes</a:t>
            </a:r>
            <a:endParaRPr lang="en-US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Taxes and Government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Classifying Taxes</a:t>
            </a:r>
          </a:p>
          <a:p>
            <a:pPr lvl="1"/>
            <a:r>
              <a:rPr lang="en-US" sz="2000" dirty="0" smtClean="0"/>
              <a:t>Three different ways to group taxes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_________________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51560" lvl="2" indent="-457200"/>
            <a:r>
              <a:rPr lang="en-US" sz="1600" dirty="0" smtClean="0"/>
              <a:t>Every taxpayer should be treated equally</a:t>
            </a:r>
          </a:p>
          <a:p>
            <a:pPr marL="1051560" lvl="2" indent="-457200"/>
            <a:r>
              <a:rPr lang="en-US" sz="1600" dirty="0" smtClean="0"/>
              <a:t>Benefit Principle – those who use </a:t>
            </a:r>
            <a:r>
              <a:rPr lang="en-US" sz="1600" dirty="0" err="1" smtClean="0"/>
              <a:t>gov’t</a:t>
            </a:r>
            <a:r>
              <a:rPr lang="en-US" sz="1600" dirty="0" smtClean="0"/>
              <a:t> services should pay for it(ex. Toll road)</a:t>
            </a:r>
          </a:p>
          <a:p>
            <a:pPr marL="1051560" lvl="2" indent="-457200"/>
            <a:r>
              <a:rPr lang="en-US" sz="1600" dirty="0" smtClean="0"/>
              <a:t>Ability-to-pay principle – larger income pays larger share</a:t>
            </a:r>
          </a:p>
          <a:p>
            <a:pPr marL="1325880" lvl="3" indent="-457200"/>
            <a:r>
              <a:rPr lang="en-US" sz="1600" dirty="0" smtClean="0"/>
              <a:t>Ex. Fed. </a:t>
            </a:r>
            <a:r>
              <a:rPr lang="en-US" sz="1600" dirty="0" err="1" smtClean="0"/>
              <a:t>Gov’t</a:t>
            </a:r>
            <a:r>
              <a:rPr lang="en-US" sz="1600" dirty="0" smtClean="0"/>
              <a:t> – range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 -____</a:t>
            </a:r>
            <a:r>
              <a:rPr lang="en-US" sz="1600" dirty="0" smtClean="0"/>
              <a:t>% </a:t>
            </a:r>
            <a:r>
              <a:rPr lang="en-US" sz="1600" dirty="0" smtClean="0"/>
              <a:t>based on amount made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100" dirty="0" smtClean="0"/>
              <a:t>Taxes and Income</a:t>
            </a:r>
          </a:p>
          <a:p>
            <a:pPr marL="1051560" lvl="2" indent="-457200"/>
            <a:r>
              <a:rPr lang="en-US" sz="1700" dirty="0" smtClean="0"/>
              <a:t>Progressive taxes</a:t>
            </a:r>
          </a:p>
          <a:p>
            <a:pPr marL="1325880" lvl="3" indent="-457200"/>
            <a:r>
              <a:rPr lang="en-US" sz="1700" dirty="0" smtClean="0"/>
              <a:t>Take larger share of larger incomes, ex. Salary went from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________</a:t>
            </a:r>
            <a:r>
              <a:rPr lang="en-US" sz="1700" dirty="0" smtClean="0"/>
              <a:t> </a:t>
            </a:r>
            <a:r>
              <a:rPr lang="en-US" sz="1700" dirty="0" smtClean="0"/>
              <a:t>to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___________</a:t>
            </a:r>
            <a:endParaRPr lang="en-US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325880" lvl="3" indent="-457200"/>
            <a:endParaRPr lang="en-US" sz="1700" dirty="0" smtClean="0"/>
          </a:p>
          <a:p>
            <a:pPr marL="937260" lvl="2" indent="-3429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1051560" lvl="2" indent="-457200"/>
            <a:r>
              <a:rPr lang="en-US" sz="1700" dirty="0" smtClean="0"/>
              <a:t>Regressive Taxes</a:t>
            </a:r>
          </a:p>
          <a:p>
            <a:pPr marL="1325880" lvl="3" indent="-457200"/>
            <a:r>
              <a:rPr lang="en-US" sz="1700" dirty="0" smtClean="0"/>
              <a:t>Take smaller share of higher incomes than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___________</a:t>
            </a:r>
            <a:endParaRPr lang="en-US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325880" lvl="3" indent="-457200"/>
            <a:r>
              <a:rPr lang="en-US" sz="1700" dirty="0" smtClean="0"/>
              <a:t>Ex. Louisa make 16,000 per year, Ray makes 45,000 per year.  Both buy cars for 10,000 at .08% sales tax.  This takes 5% of Louisa’s income vs. 1.8% of Rays</a:t>
            </a:r>
          </a:p>
          <a:p>
            <a:pPr marL="1051560" lvl="2" indent="-457200"/>
            <a:r>
              <a:rPr lang="en-US" sz="1700" dirty="0" smtClean="0"/>
              <a:t>Proportional Taxes</a:t>
            </a:r>
          </a:p>
          <a:p>
            <a:pPr marL="1325880" lvl="3" indent="-457200"/>
            <a:r>
              <a:rPr lang="en-US" sz="1700" dirty="0" smtClean="0"/>
              <a:t>take same share of all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______</a:t>
            </a:r>
            <a:endParaRPr lang="en-US" sz="1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325880" lvl="3" indent="-457200"/>
            <a:r>
              <a:rPr lang="en-US" sz="1700" dirty="0" smtClean="0"/>
              <a:t>No perfect examples of this in our country</a:t>
            </a:r>
          </a:p>
          <a:p>
            <a:pPr marL="1051560" lvl="2" indent="-457200"/>
            <a:r>
              <a:rPr lang="en-US" sz="1700" dirty="0" smtClean="0"/>
              <a:t>The only difference between the three is the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____________</a:t>
            </a:r>
            <a:r>
              <a:rPr lang="en-US" sz="1700" dirty="0" smtClean="0"/>
              <a:t> </a:t>
            </a:r>
            <a:r>
              <a:rPr lang="en-US" sz="1700" dirty="0" smtClean="0"/>
              <a:t>of different incomes that it takes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Taxes and Your Paycheck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5.1 Vocabulary Words</a:t>
            </a:r>
          </a:p>
          <a:p>
            <a:pPr>
              <a:buNone/>
            </a:pPr>
            <a:r>
              <a:rPr lang="en-US" sz="1600" b="1" dirty="0" smtClean="0"/>
              <a:t>Directions:</a:t>
            </a:r>
            <a:r>
              <a:rPr lang="en-US" sz="1600" dirty="0" smtClean="0"/>
              <a:t>  Write each word with the full definition.  Then write a sentence using the vocabulary word.  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Payroll tax –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Income tax –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Federal Insurance Contributions Act (FICA) –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Withholding -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Taxes and Government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smtClean="0"/>
              <a:t>How Taxes are Collected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sz="1800" dirty="0" smtClean="0"/>
              <a:t>Direct Taxes – income and property paid directly to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______________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662940" lvl="1" indent="-342900">
              <a:buFont typeface="+mj-lt"/>
              <a:buAutoNum type="arabicPeriod"/>
            </a:pPr>
            <a:r>
              <a:rPr lang="en-US" sz="1800" dirty="0" smtClean="0"/>
              <a:t>Indirect Taxes – taxes included in the cost good or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__________</a:t>
            </a:r>
            <a:r>
              <a:rPr lang="en-US" sz="1800" dirty="0" smtClean="0"/>
              <a:t> </a:t>
            </a:r>
            <a:r>
              <a:rPr lang="en-US" sz="1800" dirty="0" smtClean="0"/>
              <a:t>= rent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sz="1800" dirty="0" smtClean="0"/>
              <a:t>Pay-as-You-Earn Taxes – paid as you earn income, ex = Federal Withholding taken out at every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________________________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88620" indent="-342900"/>
            <a:r>
              <a:rPr lang="en-US" sz="2000" dirty="0" smtClean="0"/>
              <a:t>Type of Taxes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sz="1800" dirty="0" smtClean="0"/>
              <a:t>Income Taxes – states and cities impose income taxes patterned after Federal System</a:t>
            </a:r>
          </a:p>
          <a:p>
            <a:pPr marL="937260" lvl="2" indent="-342900"/>
            <a:r>
              <a:rPr lang="en-US" sz="1400" dirty="0" smtClean="0"/>
              <a:t>Difference is tax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_______________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777240" lvl="1" indent="-457200">
              <a:buNone/>
            </a:pPr>
            <a:r>
              <a:rPr lang="en-US" sz="2000" dirty="0" smtClean="0"/>
              <a:t>2.	Sales Taxes – taxes added to the price of goods &amp; services at time of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_________________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51560" lvl="2" indent="-457200"/>
            <a:r>
              <a:rPr lang="en-US" sz="1600" dirty="0" smtClean="0"/>
              <a:t>Percentage of cost of each purchase</a:t>
            </a:r>
          </a:p>
          <a:p>
            <a:pPr marL="1051560" lvl="2" indent="-457200"/>
            <a:r>
              <a:rPr lang="en-US" sz="1600" dirty="0" smtClean="0"/>
              <a:t>Paid when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___________</a:t>
            </a:r>
            <a:r>
              <a:rPr lang="en-US" sz="1600" dirty="0" smtClean="0"/>
              <a:t> </a:t>
            </a:r>
            <a:r>
              <a:rPr lang="en-US" sz="1600" dirty="0" smtClean="0"/>
              <a:t>food, gas, etc…</a:t>
            </a:r>
          </a:p>
          <a:p>
            <a:pPr marL="1051560" lvl="2" indent="-457200"/>
            <a:r>
              <a:rPr lang="en-US" sz="1600" dirty="0" smtClean="0"/>
              <a:t>Divided between local and state governments</a:t>
            </a:r>
          </a:p>
          <a:p>
            <a:pPr marL="777240" lvl="1" indent="-457200">
              <a:buAutoNum type="arabicPeriod" startAt="3"/>
            </a:pPr>
            <a:r>
              <a:rPr lang="en-US" sz="1900" dirty="0" smtClean="0"/>
              <a:t>Property Taxes – tax on value of real property</a:t>
            </a:r>
          </a:p>
          <a:p>
            <a:pPr marL="1051560" lvl="2" indent="-457200"/>
            <a:r>
              <a:rPr lang="en-US" sz="1500" dirty="0" err="1" smtClean="0"/>
              <a:t>Gov’t</a:t>
            </a:r>
            <a:r>
              <a:rPr lang="en-US" sz="1500" dirty="0" smtClean="0"/>
              <a:t> estimates value of land, structure, etc…</a:t>
            </a:r>
          </a:p>
          <a:p>
            <a:pPr marL="1051560" lvl="2" indent="-457200"/>
            <a:r>
              <a:rPr lang="en-US" sz="1500" dirty="0" smtClean="0"/>
              <a:t>Tax is percentage of 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</a:rPr>
              <a:t>_____________</a:t>
            </a:r>
            <a:endParaRPr lang="en-US" sz="1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051560" lvl="2" indent="-457200"/>
            <a:r>
              <a:rPr lang="en-US" sz="1500" dirty="0" smtClean="0"/>
              <a:t>Used by local governments &amp; schools</a:t>
            </a:r>
          </a:p>
          <a:p>
            <a:pPr marL="1051560" lvl="2" indent="-457200"/>
            <a:r>
              <a:rPr lang="en-US" sz="1500" dirty="0" smtClean="0"/>
              <a:t>Can be added to house 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</a:rPr>
              <a:t>_____________</a:t>
            </a:r>
            <a:r>
              <a:rPr lang="en-US" sz="1500" dirty="0" smtClean="0"/>
              <a:t>(</a:t>
            </a:r>
            <a:r>
              <a:rPr lang="en-US" sz="1500" dirty="0" smtClean="0"/>
              <a:t>called escrow account)</a:t>
            </a:r>
          </a:p>
          <a:p>
            <a:pPr marL="1051560" lvl="2" indent="-457200">
              <a:buAutoNum type="arabicPeriod" startAt="3"/>
            </a:pPr>
            <a:endParaRPr lang="en-US" sz="1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Taxes and Government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62940" lvl="1" indent="-342900">
              <a:buAutoNum type="arabicPeriod" startAt="4"/>
            </a:pPr>
            <a:r>
              <a:rPr lang="en-US" sz="1600" dirty="0" smtClean="0"/>
              <a:t>Excise Taxes – collected on sale of specific goods and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______________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marL="937260" lvl="2" indent="-342900"/>
            <a:r>
              <a:rPr lang="en-US" sz="1200" dirty="0" smtClean="0"/>
              <a:t>Ex. Tobacco, </a:t>
            </a:r>
            <a:r>
              <a:rPr lang="en-US" sz="1200" dirty="0" smtClean="0"/>
              <a:t>gasoline, &amp; alcohol</a:t>
            </a:r>
          </a:p>
          <a:p>
            <a:pPr marL="937260" lvl="2" indent="-342900"/>
            <a:r>
              <a:rPr lang="en-US" sz="1200" dirty="0" smtClean="0"/>
              <a:t>Included in the price</a:t>
            </a:r>
          </a:p>
          <a:p>
            <a:pPr marL="662940" lvl="1" indent="-342900">
              <a:buAutoNum type="arabicPeriod" startAt="5"/>
            </a:pPr>
            <a:r>
              <a:rPr lang="en-US" sz="1600" dirty="0" smtClean="0"/>
              <a:t>Estate and Gift Taxes</a:t>
            </a:r>
          </a:p>
          <a:p>
            <a:pPr marL="937260" lvl="2" indent="-342900"/>
            <a:r>
              <a:rPr lang="en-US" sz="1200" dirty="0" smtClean="0"/>
              <a:t>Estate – when a person dies, property may be inherited by those legally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________</a:t>
            </a:r>
            <a:r>
              <a:rPr lang="en-US" sz="1200" dirty="0" smtClean="0"/>
              <a:t>to the estate</a:t>
            </a:r>
          </a:p>
          <a:p>
            <a:pPr marL="937260" lvl="2" indent="-342900"/>
            <a:r>
              <a:rPr lang="en-US" sz="1200" dirty="0" smtClean="0"/>
              <a:t>Only estates of a certain amount and higher are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_____________________</a:t>
            </a:r>
          </a:p>
          <a:p>
            <a:pPr marL="937260" lvl="2" indent="-342900"/>
            <a:r>
              <a:rPr lang="en-US" sz="1200" dirty="0" smtClean="0"/>
              <a:t>Gift – giver of gifts may have to pay if $12,000 or over as of 2008.</a:t>
            </a:r>
          </a:p>
          <a:p>
            <a:pPr marL="937260" lvl="2" indent="-342900"/>
            <a:r>
              <a:rPr lang="en-US" sz="1200" dirty="0" smtClean="0"/>
              <a:t>Tax increased at times due to inflation</a:t>
            </a:r>
          </a:p>
          <a:p>
            <a:pPr marL="662940" lvl="1" indent="-342900">
              <a:buAutoNum type="arabicPeriod" startAt="6"/>
            </a:pPr>
            <a:r>
              <a:rPr lang="en-US" sz="1600" dirty="0" smtClean="0"/>
              <a:t>Business and License Taxes</a:t>
            </a:r>
          </a:p>
          <a:p>
            <a:pPr marL="937260" lvl="2" indent="-342900"/>
            <a:r>
              <a:rPr lang="en-US" sz="1200" dirty="0" smtClean="0"/>
              <a:t>To operate certain businesses, must have license, permit, or stamp.</a:t>
            </a:r>
          </a:p>
          <a:p>
            <a:pPr marL="937260" lvl="2" indent="-342900"/>
            <a:r>
              <a:rPr lang="en-US" sz="1200" dirty="0" smtClean="0"/>
              <a:t>Tax is paid for certification, which may have a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___________</a:t>
            </a:r>
            <a:r>
              <a:rPr lang="en-US" sz="1200" dirty="0" smtClean="0"/>
              <a:t> (ex. Doctors, etc…)</a:t>
            </a:r>
            <a:endParaRPr lang="en-US" sz="1200" dirty="0" smtClean="0"/>
          </a:p>
          <a:p>
            <a:pPr marL="662940" lvl="1" indent="-3429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617220" lvl="1" indent="-342900">
              <a:buAutoNum type="arabicPeriod" startAt="7"/>
            </a:pPr>
            <a:r>
              <a:rPr lang="en-US" sz="1600" dirty="0" smtClean="0"/>
              <a:t>Customs Duties and Tariffs </a:t>
            </a:r>
          </a:p>
          <a:p>
            <a:pPr marL="891540" lvl="2" indent="-342900"/>
            <a:r>
              <a:rPr lang="en-US" sz="1200" dirty="0" smtClean="0"/>
              <a:t>taxes to control the flow of products imported into the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________________</a:t>
            </a:r>
            <a:r>
              <a:rPr lang="en-US" sz="1200" dirty="0" smtClean="0"/>
              <a:t> </a:t>
            </a:r>
          </a:p>
          <a:p>
            <a:pPr marL="891540" lvl="2" indent="-342900"/>
            <a:r>
              <a:rPr lang="en-US" sz="1200" dirty="0" smtClean="0"/>
              <a:t>Imposed on some imports</a:t>
            </a:r>
          </a:p>
          <a:p>
            <a:pPr marL="891540" lvl="2" indent="-342900"/>
            <a:r>
              <a:rPr lang="en-US" sz="1200" dirty="0" smtClean="0"/>
              <a:t>Results in some items from abroad to be sold at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_____________ </a:t>
            </a:r>
            <a:r>
              <a:rPr lang="en-US" sz="1200" dirty="0" smtClean="0"/>
              <a:t>prices than they otherwise would be</a:t>
            </a:r>
          </a:p>
          <a:p>
            <a:pPr marL="342900" indent="-342900"/>
            <a:endParaRPr lang="en-US" sz="1800" dirty="0" smtClean="0"/>
          </a:p>
          <a:p>
            <a:pPr marL="342900" indent="-342900">
              <a:buNone/>
            </a:pPr>
            <a:endParaRPr lang="en-US" sz="1800" dirty="0" smtClean="0"/>
          </a:p>
          <a:p>
            <a:pPr marL="342900" indent="-342900" algn="ctr">
              <a:buNone/>
            </a:pPr>
            <a:r>
              <a:rPr lang="en-US" sz="1800" b="1" dirty="0" smtClean="0">
                <a:solidFill>
                  <a:schemeClr val="accent2">
                    <a:lumMod val="50000"/>
                  </a:schemeClr>
                </a:solidFill>
              </a:rPr>
              <a:t>Assignment</a:t>
            </a:r>
          </a:p>
          <a:p>
            <a:pPr marL="342900" indent="-342900" algn="ctr">
              <a:buNone/>
            </a:pPr>
            <a:r>
              <a:rPr lang="en-US" sz="1800" dirty="0" smtClean="0"/>
              <a:t>- Answer questions on p. 178, #1-4</a:t>
            </a:r>
            <a:endParaRPr lang="en-US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	Government Spending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 Power to Influence</a:t>
            </a:r>
          </a:p>
          <a:p>
            <a:pPr lvl="1"/>
            <a:r>
              <a:rPr lang="en-US" sz="1600" dirty="0" smtClean="0"/>
              <a:t>Used to influence consumers’ buying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_________________</a:t>
            </a:r>
          </a:p>
          <a:p>
            <a:pPr lvl="1"/>
            <a:r>
              <a:rPr lang="en-US" sz="1600" dirty="0" smtClean="0"/>
              <a:t>Taxing means fewer people will buy it</a:t>
            </a:r>
          </a:p>
          <a:p>
            <a:pPr lvl="1"/>
            <a:r>
              <a:rPr lang="en-US" sz="1600" dirty="0" smtClean="0"/>
              <a:t>Example – “Sin” taxes on legal goods that are bad for your health.  What item is taxed like this? ____________________</a:t>
            </a:r>
          </a:p>
          <a:p>
            <a:pPr lvl="1"/>
            <a:r>
              <a:rPr lang="en-US" sz="2000" dirty="0" smtClean="0"/>
              <a:t>Tax Cuts</a:t>
            </a:r>
          </a:p>
          <a:p>
            <a:pPr lvl="2"/>
            <a:r>
              <a:rPr lang="en-US" sz="1400" dirty="0" smtClean="0"/>
              <a:t>Lower taxes = more beneficial choices</a:t>
            </a:r>
          </a:p>
          <a:p>
            <a:pPr lvl="2"/>
            <a:r>
              <a:rPr lang="en-US" sz="1400" dirty="0" smtClean="0"/>
              <a:t>In 2008, President Bush led congress to give a tax rebate to encourage consumers to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____________________</a:t>
            </a:r>
          </a:p>
          <a:p>
            <a:pPr lvl="2"/>
            <a:r>
              <a:rPr lang="en-US" sz="1400" dirty="0" smtClean="0"/>
              <a:t>High unemployment areas reduced property taxes for businesses</a:t>
            </a:r>
          </a:p>
          <a:p>
            <a:pPr lvl="2"/>
            <a:r>
              <a:rPr lang="en-US" sz="1400" dirty="0" smtClean="0"/>
              <a:t>Can also deduct because donated to </a:t>
            </a:r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________________________</a:t>
            </a:r>
          </a:p>
          <a:p>
            <a:pPr lvl="2"/>
            <a:endParaRPr lang="en-US" sz="1400" dirty="0" smtClean="0"/>
          </a:p>
          <a:p>
            <a:pPr lvl="1"/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Government Spending</a:t>
            </a:r>
          </a:p>
          <a:p>
            <a:pPr lvl="1"/>
            <a:r>
              <a:rPr lang="en-US" sz="1700" dirty="0" smtClean="0"/>
              <a:t>Federal </a:t>
            </a:r>
            <a:r>
              <a:rPr lang="en-US" sz="1700" dirty="0" err="1" smtClean="0"/>
              <a:t>gov’t</a:t>
            </a:r>
            <a:r>
              <a:rPr lang="en-US" sz="1700" dirty="0" smtClean="0"/>
              <a:t> spends or transfers more than $2.65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____________</a:t>
            </a:r>
            <a:r>
              <a:rPr lang="en-US" sz="1700" dirty="0" smtClean="0"/>
              <a:t> each year</a:t>
            </a:r>
          </a:p>
          <a:p>
            <a:pPr lvl="1"/>
            <a:r>
              <a:rPr lang="en-US" sz="1700" dirty="0" smtClean="0"/>
              <a:t>State &amp; local spend half as much</a:t>
            </a:r>
          </a:p>
          <a:p>
            <a:pPr lvl="1"/>
            <a:r>
              <a:rPr lang="en-US" sz="1700" dirty="0" smtClean="0"/>
              <a:t>Your cost = $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___________</a:t>
            </a:r>
            <a:r>
              <a:rPr lang="en-US" sz="1700" dirty="0" smtClean="0"/>
              <a:t> per year</a:t>
            </a:r>
          </a:p>
          <a:p>
            <a:pPr lvl="1"/>
            <a:r>
              <a:rPr lang="en-US" sz="1700" dirty="0" smtClean="0"/>
              <a:t>Most spending pays for goods and services that benefit all Americans</a:t>
            </a:r>
          </a:p>
          <a:p>
            <a:pPr lvl="1"/>
            <a:r>
              <a:rPr lang="en-US" sz="1700" dirty="0" smtClean="0"/>
              <a:t>Public Goods – roads, schools, national defense, etc…</a:t>
            </a:r>
          </a:p>
          <a:p>
            <a:pPr lvl="1"/>
            <a:r>
              <a:rPr lang="en-US" sz="1700" dirty="0" smtClean="0"/>
              <a:t>Federal tax dollars used in </a:t>
            </a:r>
            <a:r>
              <a:rPr lang="en-US" sz="1700" dirty="0" smtClean="0">
                <a:solidFill>
                  <a:schemeClr val="accent6">
                    <a:lumMod val="50000"/>
                  </a:schemeClr>
                </a:solidFill>
              </a:rPr>
              <a:t>____ </a:t>
            </a:r>
            <a:r>
              <a:rPr lang="en-US" sz="1700" dirty="0" smtClean="0"/>
              <a:t>major areas</a:t>
            </a:r>
          </a:p>
          <a:p>
            <a:pPr lvl="1"/>
            <a:endParaRPr lang="en-US" sz="1100" dirty="0" smtClean="0"/>
          </a:p>
          <a:p>
            <a:pPr>
              <a:buNone/>
            </a:pPr>
            <a:r>
              <a:rPr lang="en-US" sz="1900" b="1" dirty="0" err="1" smtClean="0">
                <a:solidFill>
                  <a:schemeClr val="accent3">
                    <a:lumMod val="50000"/>
                  </a:schemeClr>
                </a:solidFill>
              </a:rPr>
              <a:t>Vocab</a:t>
            </a:r>
            <a:r>
              <a:rPr lang="en-US" sz="1900" b="1" dirty="0" smtClean="0">
                <a:solidFill>
                  <a:schemeClr val="accent3">
                    <a:lumMod val="50000"/>
                  </a:schemeClr>
                </a:solidFill>
              </a:rPr>
              <a:t> Definition &amp; Sentence</a:t>
            </a:r>
          </a:p>
          <a:p>
            <a:pPr>
              <a:buNone/>
            </a:pPr>
            <a:r>
              <a:rPr lang="en-US" sz="1900" dirty="0" smtClean="0"/>
              <a:t>25. Public Good -</a:t>
            </a:r>
          </a:p>
          <a:p>
            <a:pPr>
              <a:buNone/>
            </a:pPr>
            <a:endParaRPr lang="en-US" sz="19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	Government Spending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600" dirty="0" smtClean="0"/>
              <a:t>Types of Federal Spending</a:t>
            </a:r>
          </a:p>
          <a:p>
            <a:pPr lvl="2">
              <a:buFont typeface="+mj-lt"/>
              <a:buAutoNum type="arabicPeriod"/>
            </a:pPr>
            <a:r>
              <a:rPr lang="en-US" sz="1200" dirty="0" smtClean="0"/>
              <a:t>Social Security, Medicare, and other retirement programs -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</a:t>
            </a:r>
            <a:r>
              <a:rPr lang="en-US" sz="1200" dirty="0" smtClean="0"/>
              <a:t>%</a:t>
            </a:r>
          </a:p>
          <a:p>
            <a:pPr lvl="2">
              <a:buFont typeface="+mj-lt"/>
              <a:buAutoNum type="arabicPeriod"/>
            </a:pPr>
            <a:r>
              <a:rPr lang="en-US" sz="1200" dirty="0" smtClean="0"/>
              <a:t>National Defense –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</a:t>
            </a:r>
            <a:r>
              <a:rPr lang="en-US" sz="1200" dirty="0" smtClean="0"/>
              <a:t>%</a:t>
            </a:r>
          </a:p>
          <a:p>
            <a:pPr lvl="2">
              <a:buFont typeface="+mj-lt"/>
              <a:buAutoNum type="arabicPeriod"/>
            </a:pPr>
            <a:r>
              <a:rPr lang="en-US" sz="1200" dirty="0" smtClean="0"/>
              <a:t>Social Programs, such as food stamps and unemployment –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</a:t>
            </a:r>
            <a:r>
              <a:rPr lang="en-US" sz="1200" dirty="0" smtClean="0"/>
              <a:t>%</a:t>
            </a:r>
          </a:p>
          <a:p>
            <a:pPr lvl="2">
              <a:buFont typeface="+mj-lt"/>
              <a:buAutoNum type="arabicPeriod"/>
            </a:pPr>
            <a:r>
              <a:rPr lang="en-US" sz="1200" dirty="0" smtClean="0"/>
              <a:t>Physical, Human, and community development(education, general science, &amp; space program) –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__________</a:t>
            </a:r>
            <a:r>
              <a:rPr lang="en-US" sz="1200" dirty="0" smtClean="0"/>
              <a:t>%</a:t>
            </a:r>
          </a:p>
          <a:p>
            <a:pPr lvl="2">
              <a:buFont typeface="+mj-lt"/>
              <a:buAutoNum type="arabicPeriod"/>
            </a:pPr>
            <a:r>
              <a:rPr lang="en-US" sz="1200" dirty="0" smtClean="0"/>
              <a:t>Interest on National Debt –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</a:t>
            </a:r>
            <a:r>
              <a:rPr lang="en-US" sz="1200" dirty="0" smtClean="0"/>
              <a:t>%</a:t>
            </a:r>
          </a:p>
          <a:p>
            <a:pPr lvl="2">
              <a:buFont typeface="+mj-lt"/>
              <a:buAutoNum type="arabicPeriod"/>
            </a:pPr>
            <a:r>
              <a:rPr lang="en-US" sz="1200" dirty="0" smtClean="0"/>
              <a:t>Law Enforcement &amp; general government –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</a:t>
            </a:r>
            <a:r>
              <a:rPr lang="en-US" sz="1200" dirty="0" smtClean="0"/>
              <a:t>%</a:t>
            </a:r>
          </a:p>
          <a:p>
            <a:pPr lvl="1"/>
            <a:r>
              <a:rPr lang="en-US" sz="1600" dirty="0" smtClean="0"/>
              <a:t>Debt Reduction</a:t>
            </a:r>
          </a:p>
          <a:p>
            <a:pPr lvl="2"/>
            <a:r>
              <a:rPr lang="en-US" sz="1200" dirty="0" smtClean="0"/>
              <a:t>Late 1990’s thru early 2000’s had tax </a:t>
            </a:r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_______</a:t>
            </a:r>
            <a:r>
              <a:rPr lang="en-US" sz="1200" dirty="0" smtClean="0"/>
              <a:t> used to pay down national debt</a:t>
            </a:r>
          </a:p>
          <a:p>
            <a:pPr lvl="2"/>
            <a:r>
              <a:rPr lang="en-US" sz="1200" dirty="0" smtClean="0"/>
              <a:t>By 2002, fed. </a:t>
            </a:r>
            <a:r>
              <a:rPr lang="en-US" sz="1200" dirty="0" err="1" smtClean="0"/>
              <a:t>Gov’t</a:t>
            </a:r>
            <a:r>
              <a:rPr lang="en-US" sz="1200" dirty="0" smtClean="0"/>
              <a:t> spending more </a:t>
            </a:r>
          </a:p>
          <a:p>
            <a:pPr lvl="2">
              <a:buFont typeface="+mj-lt"/>
              <a:buAutoNum type="arabicPeriod"/>
            </a:pPr>
            <a:endParaRPr lang="en-US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4933950" y="1447800"/>
          <a:ext cx="374967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544D-E10F-4AF4-96A0-F3356091BAC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What State and Local Governments Provide</a:t>
            </a:r>
          </a:p>
          <a:p>
            <a:pPr lvl="2"/>
            <a:r>
              <a:rPr lang="en-US" sz="1600" dirty="0" smtClean="0"/>
              <a:t>Building and maintaining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</a:t>
            </a:r>
          </a:p>
          <a:p>
            <a:pPr lvl="2"/>
            <a:r>
              <a:rPr lang="en-US" sz="1600" dirty="0" smtClean="0"/>
              <a:t>Operating police and fire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</a:t>
            </a:r>
          </a:p>
          <a:p>
            <a:pPr lvl="2"/>
            <a:r>
              <a:rPr lang="en-US" sz="1600" dirty="0" smtClean="0"/>
              <a:t>Maintaining a criminal justice system</a:t>
            </a:r>
          </a:p>
          <a:p>
            <a:pPr lvl="2"/>
            <a:r>
              <a:rPr lang="en-US" sz="1600" dirty="0" smtClean="0"/>
              <a:t>Building and  staffing schools</a:t>
            </a:r>
          </a:p>
          <a:p>
            <a:pPr lvl="2"/>
            <a:r>
              <a:rPr lang="en-US" sz="1600" dirty="0" smtClean="0"/>
              <a:t>Building and operating state colleges and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_____________</a:t>
            </a:r>
          </a:p>
          <a:p>
            <a:pPr lvl="2"/>
            <a:r>
              <a:rPr lang="en-US" sz="1600" dirty="0" smtClean="0"/>
              <a:t>Supporting medical facilities</a:t>
            </a:r>
          </a:p>
          <a:p>
            <a:pPr lvl="2"/>
            <a:r>
              <a:rPr lang="en-US" sz="1600" dirty="0" smtClean="0"/>
              <a:t>Constructing and operating sewage treatment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____________</a:t>
            </a:r>
          </a:p>
          <a:p>
            <a:pPr lvl="2"/>
            <a:r>
              <a:rPr lang="en-US" sz="1600" dirty="0" smtClean="0"/>
              <a:t>Operating unemployment compensation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________________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State and Local Government Regulations</a:t>
            </a:r>
          </a:p>
          <a:p>
            <a:pPr lvl="2"/>
            <a:r>
              <a:rPr lang="en-US" sz="1600" dirty="0" smtClean="0"/>
              <a:t>Enforce many rules and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</a:t>
            </a:r>
            <a:r>
              <a:rPr lang="en-US" sz="1600" dirty="0" smtClean="0"/>
              <a:t> </a:t>
            </a:r>
          </a:p>
          <a:p>
            <a:pPr lvl="3"/>
            <a:r>
              <a:rPr lang="en-US" sz="1600" dirty="0" smtClean="0"/>
              <a:t>Example: driver’s license, building permit</a:t>
            </a:r>
          </a:p>
          <a:p>
            <a:pPr lvl="2"/>
            <a:r>
              <a:rPr lang="en-US" sz="1600" dirty="0" smtClean="0"/>
              <a:t>Create order and safety in states and local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</a:rPr>
              <a:t>_________________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D60093"/>
                </a:solidFill>
              </a:rPr>
              <a:t>Assignment</a:t>
            </a:r>
          </a:p>
          <a:p>
            <a:pPr algn="ctr">
              <a:buNone/>
            </a:pPr>
            <a:r>
              <a:rPr lang="en-US" sz="2000" dirty="0" smtClean="0"/>
              <a:t>P. 183, #1-8</a:t>
            </a:r>
          </a:p>
          <a:p>
            <a:pPr algn="ctr">
              <a:buNone/>
            </a:pPr>
            <a:endParaRPr lang="en-US" sz="20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	Government Spending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Taxes and Your Paycheck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5.1 Vocabulary Words</a:t>
            </a:r>
          </a:p>
          <a:p>
            <a:pPr>
              <a:buNone/>
            </a:pPr>
            <a:r>
              <a:rPr lang="en-US" sz="1600" b="1" dirty="0" smtClean="0"/>
              <a:t>Directions:</a:t>
            </a:r>
            <a:r>
              <a:rPr lang="en-US" sz="1600" dirty="0" smtClean="0"/>
              <a:t>  Write each word with the full definition.  Then write a sentence using the vocabulary word.  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Payroll tax –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Income tax –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Federal Insurance Contributions Act (FICA) –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Withholding - </a:t>
            </a:r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 Taxes and Your Paycheck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Payroll Taxes</a:t>
            </a:r>
          </a:p>
          <a:p>
            <a:r>
              <a:rPr lang="en-US" sz="1600" dirty="0" smtClean="0"/>
              <a:t>Are placed on income earned by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________</a:t>
            </a:r>
          </a:p>
          <a:p>
            <a:r>
              <a:rPr lang="en-US" sz="1600" dirty="0" smtClean="0"/>
              <a:t>Amount based on individual’s total earnings &amp; tax laws that apply to type of income</a:t>
            </a:r>
          </a:p>
          <a:p>
            <a:r>
              <a:rPr lang="en-US" sz="1600" dirty="0" smtClean="0"/>
              <a:t>Paid to government by individual employees and their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________________________</a:t>
            </a:r>
          </a:p>
          <a:p>
            <a:r>
              <a:rPr lang="en-US" sz="1600" b="1" dirty="0" smtClean="0"/>
              <a:t>Income taxes</a:t>
            </a:r>
            <a:r>
              <a:rPr lang="en-US" sz="1600" dirty="0" smtClean="0"/>
              <a:t> – pay on most types of income you receive.</a:t>
            </a:r>
          </a:p>
          <a:p>
            <a:pPr lvl="1"/>
            <a:r>
              <a:rPr lang="en-US" sz="1400" dirty="0" smtClean="0"/>
              <a:t>Not a fixed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________________________</a:t>
            </a:r>
          </a:p>
          <a:p>
            <a:pPr lvl="1"/>
            <a:r>
              <a:rPr lang="en-US" sz="1400" dirty="0" smtClean="0"/>
              <a:t>Share varies, depending on each taxpayers financial &amp; family situation</a:t>
            </a:r>
          </a:p>
          <a:p>
            <a:pPr lvl="1"/>
            <a:r>
              <a:rPr lang="en-US" sz="1400" dirty="0" smtClean="0"/>
              <a:t>In 2008, ranged from 10 – 30%</a:t>
            </a:r>
          </a:p>
          <a:p>
            <a:r>
              <a:rPr lang="en-US" sz="1600" b="1" dirty="0" smtClean="0"/>
              <a:t>FICA</a:t>
            </a:r>
            <a:r>
              <a:rPr lang="en-US" sz="1600" dirty="0" smtClean="0"/>
              <a:t> – law that requires workers and their employers to contribute to Social Security and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____________________________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800" b="1" dirty="0" smtClean="0">
                <a:solidFill>
                  <a:srgbClr val="002060"/>
                </a:solidFill>
              </a:rPr>
              <a:t>Withholding</a:t>
            </a:r>
          </a:p>
          <a:p>
            <a:pPr lvl="1"/>
            <a:r>
              <a:rPr lang="en-US" sz="1600" dirty="0" smtClean="0"/>
              <a:t>Income withheld from paycheck goes to prepay federal income tax &amp; social insurance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_____________________</a:t>
            </a:r>
          </a:p>
          <a:p>
            <a:pPr lvl="1"/>
            <a:r>
              <a:rPr lang="en-US" sz="1600" dirty="0" smtClean="0"/>
              <a:t>Makes sure government collects taxes at steady rate &amp; more likely people will pay taxes</a:t>
            </a:r>
          </a:p>
          <a:p>
            <a:r>
              <a:rPr lang="en-US" sz="1800" b="1" dirty="0" smtClean="0">
                <a:solidFill>
                  <a:srgbClr val="002060"/>
                </a:solidFill>
              </a:rPr>
              <a:t>Your Paycheck Stub</a:t>
            </a:r>
          </a:p>
          <a:p>
            <a:pPr lvl="1"/>
            <a:r>
              <a:rPr lang="en-US" sz="1600" dirty="0" smtClean="0"/>
              <a:t>Shows gross income &amp; withholding</a:t>
            </a:r>
          </a:p>
          <a:p>
            <a:pPr lvl="1"/>
            <a:r>
              <a:rPr lang="en-US" sz="1600" dirty="0" smtClean="0"/>
              <a:t>Gross Income –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Net Income –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Shows what else was withheld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5.1  Taxes and Your Paycheck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105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Form W-4</a:t>
            </a:r>
          </a:p>
          <a:p>
            <a:pPr lvl="1"/>
            <a:r>
              <a:rPr lang="en-US" sz="1600" dirty="0" smtClean="0"/>
              <a:t>Fill out when you are hired for a job</a:t>
            </a:r>
          </a:p>
          <a:p>
            <a:pPr lvl="1"/>
            <a:r>
              <a:rPr lang="en-US" sz="1600" dirty="0" smtClean="0"/>
              <a:t>Required by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__________________</a:t>
            </a:r>
          </a:p>
          <a:p>
            <a:pPr lvl="1"/>
            <a:r>
              <a:rPr lang="en-US" sz="1600" dirty="0" smtClean="0"/>
              <a:t>Gives info needed to determine correct amount to withhold from check</a:t>
            </a:r>
          </a:p>
          <a:p>
            <a:r>
              <a:rPr lang="en-US" sz="1800" dirty="0" smtClean="0">
                <a:solidFill>
                  <a:srgbClr val="002060"/>
                </a:solidFill>
              </a:rPr>
              <a:t>Your Responsibility for Proper Withholding</a:t>
            </a:r>
          </a:p>
          <a:p>
            <a:pPr lvl="1"/>
            <a:r>
              <a:rPr lang="en-US" sz="1600" dirty="0" smtClean="0"/>
              <a:t>You’re responsible for consequences if form is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______________________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If amount paid to government not enough, then you owe at end of year</a:t>
            </a:r>
          </a:p>
          <a:p>
            <a:pPr lvl="1"/>
            <a:endParaRPr lang="en-US" sz="1600" dirty="0" smtClean="0"/>
          </a:p>
          <a:p>
            <a:pPr lvl="1" algn="ctr">
              <a:buNone/>
            </a:pPr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3950" y="990600"/>
            <a:ext cx="3749040" cy="56388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Allowances</a:t>
            </a:r>
          </a:p>
          <a:p>
            <a:pPr lvl="1"/>
            <a:r>
              <a:rPr lang="en-US" sz="1200" dirty="0" smtClean="0"/>
              <a:t>worksheet provided with W-4, tells how to calculate # of allowances to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___________________________</a:t>
            </a:r>
          </a:p>
          <a:p>
            <a:pPr lvl="1"/>
            <a:r>
              <a:rPr lang="en-US" sz="1200" dirty="0" smtClean="0"/>
              <a:t>More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__________________ </a:t>
            </a:r>
            <a:r>
              <a:rPr lang="en-US" sz="1200" dirty="0" smtClean="0"/>
              <a:t>claimed, smaller amount withheld will be</a:t>
            </a:r>
          </a:p>
          <a:p>
            <a:pPr lvl="1"/>
            <a:r>
              <a:rPr lang="en-US" sz="1200" dirty="0" smtClean="0"/>
              <a:t>Will not change amount of taxes owed</a:t>
            </a:r>
          </a:p>
          <a:p>
            <a:pPr lvl="1"/>
            <a:r>
              <a:rPr lang="en-US" sz="1200" dirty="0" smtClean="0"/>
              <a:t>If do not pay enough in taxes, then owe at end of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year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Adjusting Your Allowance</a:t>
            </a:r>
          </a:p>
          <a:p>
            <a:pPr lvl="1"/>
            <a:r>
              <a:rPr lang="en-US" sz="1400" dirty="0" smtClean="0"/>
              <a:t>W-4 does not consider special situations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Withholding Too Much</a:t>
            </a:r>
          </a:p>
          <a:p>
            <a:pPr lvl="2"/>
            <a:r>
              <a:rPr lang="en-US" sz="1200" dirty="0" smtClean="0"/>
              <a:t>Students often have too much withheld because work more during summer</a:t>
            </a:r>
          </a:p>
          <a:p>
            <a:pPr lvl="2"/>
            <a:r>
              <a:rPr lang="en-US" sz="1200" dirty="0" smtClean="0"/>
              <a:t>Summer you may work  40 hrs so percentage based on that for whole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________________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Withholding Too Little</a:t>
            </a:r>
          </a:p>
          <a:p>
            <a:pPr lvl="2"/>
            <a:r>
              <a:rPr lang="en-US" sz="1200" dirty="0" smtClean="0"/>
              <a:t>Allowance calculated  may result in too little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_________________________________</a:t>
            </a:r>
          </a:p>
          <a:p>
            <a:pPr lvl="2"/>
            <a:r>
              <a:rPr lang="en-US" sz="1200" dirty="0" smtClean="0"/>
              <a:t>Can avoid paying large bill by: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Sending extra tax payments to the IRS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Claiming fewer allowances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Specifying extra amount to be withheld  from each paycheck on your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___________</a:t>
            </a:r>
          </a:p>
          <a:p>
            <a:pPr lvl="1"/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Documents and Settings\smunter\Local Settings\Temporary Internet Files\Content.IE5\VVA7OVGR\MC9003906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105400"/>
            <a:ext cx="1616659" cy="1600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5334000"/>
            <a:ext cx="1600200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Wkst</a:t>
            </a:r>
            <a:r>
              <a:rPr lang="en-US" dirty="0" smtClean="0"/>
              <a:t>. – fill in W-4 form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 Taxes and Your Paycheck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Over withholding as a Way to Save</a:t>
            </a:r>
          </a:p>
          <a:p>
            <a:pPr lvl="1"/>
            <a:r>
              <a:rPr lang="en-US" sz="2000" dirty="0" smtClean="0"/>
              <a:t>Some choose to “over withhold” as a way to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_________________</a:t>
            </a:r>
          </a:p>
          <a:p>
            <a:pPr lvl="1"/>
            <a:r>
              <a:rPr lang="en-US" sz="2000" dirty="0" smtClean="0"/>
              <a:t>Claiming too few allowances means a refund at end of year</a:t>
            </a:r>
          </a:p>
          <a:p>
            <a:pPr lvl="1"/>
            <a:r>
              <a:rPr lang="en-US" sz="2000" dirty="0" smtClean="0"/>
              <a:t>Not good from financial point of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_______________________</a:t>
            </a:r>
          </a:p>
          <a:p>
            <a:pPr lvl="2"/>
            <a:r>
              <a:rPr lang="en-US" sz="1600" dirty="0" smtClean="0"/>
              <a:t>Because if you put that money in a savings account, you make money or interest off of it.</a:t>
            </a:r>
          </a:p>
          <a:p>
            <a:pPr lvl="1"/>
            <a:r>
              <a:rPr lang="en-US" sz="2000" dirty="0" smtClean="0"/>
              <a:t>Reduce withholding to be more in line with what owed by claiming additional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_____________________</a:t>
            </a:r>
          </a:p>
          <a:p>
            <a:pPr lvl="1"/>
            <a:r>
              <a:rPr lang="en-US" sz="2000" dirty="0" smtClean="0"/>
              <a:t>Goal – make withholdings almost exactly equal to what you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____________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Home Work – p. 162, Questions #1 - 7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smunter\Local Settings\Temporary Internet Files\Content.IE5\01CKJ907\MP9003826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514600" y="3048000"/>
            <a:ext cx="6172200" cy="8382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/>
          </a:bodyPr>
          <a:lstStyle/>
          <a:p>
            <a:pPr marL="342900" indent="-342900">
              <a:buAutoNum type="arabicPeriod" startAt="10"/>
            </a:pPr>
            <a:r>
              <a:rPr lang="en-US" sz="1600" dirty="0" smtClean="0"/>
              <a:t>Tax Return – </a:t>
            </a:r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r>
              <a:rPr lang="en-US" sz="1600" dirty="0" smtClean="0"/>
              <a:t>Form W-2 – </a:t>
            </a:r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r>
              <a:rPr lang="en-US" sz="1600" dirty="0" smtClean="0"/>
              <a:t>Form 1099-INT –</a:t>
            </a:r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r>
              <a:rPr lang="en-US" sz="1600" dirty="0" smtClean="0"/>
              <a:t>Form 1040EZ </a:t>
            </a:r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endParaRPr lang="en-US" sz="1600" dirty="0" smtClean="0"/>
          </a:p>
          <a:p>
            <a:pPr marL="342900" indent="-342900">
              <a:buAutoNum type="arabicPeriod" startAt="10"/>
            </a:pPr>
            <a:r>
              <a:rPr lang="en-US" sz="1600" dirty="0" smtClean="0"/>
              <a:t>Dependent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648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1600" dirty="0" smtClean="0"/>
              <a:t>15.      Deduction –</a:t>
            </a:r>
          </a:p>
          <a:p>
            <a:pPr marL="514350" indent="-514350">
              <a:buAutoNum type="arabicPeriod" startAt="15"/>
            </a:pPr>
            <a:endParaRPr lang="en-US" sz="1600" dirty="0" smtClean="0"/>
          </a:p>
          <a:p>
            <a:pPr marL="514350" indent="-514350">
              <a:buAutoNum type="arabicPeriod" startAt="15"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16.      Social Security Number – </a:t>
            </a:r>
          </a:p>
          <a:p>
            <a:pPr marL="514350" indent="-514350">
              <a:buAutoNum type="arabicPeriod" startAt="15"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None/>
            </a:pPr>
            <a:r>
              <a:rPr lang="en-US" sz="1600" dirty="0" smtClean="0"/>
              <a:t>17.      Taxable Income -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5.2  File a Tax Return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3749040" cy="5791200"/>
          </a:xfrm>
        </p:spPr>
        <p:txBody>
          <a:bodyPr>
            <a:noAutofit/>
          </a:bodyPr>
          <a:lstStyle/>
          <a:p>
            <a:r>
              <a:rPr lang="en-US" sz="1300" dirty="0" smtClean="0"/>
              <a:t>Your Income Tax Return</a:t>
            </a:r>
          </a:p>
          <a:p>
            <a:pPr lvl="1"/>
            <a:r>
              <a:rPr lang="en-US" sz="1300" dirty="0" smtClean="0"/>
              <a:t>If you have income, you must file a tax ________</a:t>
            </a:r>
          </a:p>
          <a:p>
            <a:pPr lvl="1"/>
            <a:r>
              <a:rPr lang="en-US" sz="1300" dirty="0" smtClean="0"/>
              <a:t>Income more than just wages</a:t>
            </a:r>
          </a:p>
          <a:p>
            <a:pPr lvl="1"/>
            <a:r>
              <a:rPr lang="en-US" sz="1300" dirty="0" smtClean="0"/>
              <a:t>All income you receive is ________________</a:t>
            </a:r>
          </a:p>
          <a:p>
            <a:pPr lvl="1"/>
            <a:r>
              <a:rPr lang="en-US" sz="1300" dirty="0" smtClean="0"/>
              <a:t>A tax return is a set of forms to calculate obligations</a:t>
            </a:r>
          </a:p>
          <a:p>
            <a:pPr lvl="1"/>
            <a:r>
              <a:rPr lang="en-US" sz="1300" dirty="0" smtClean="0"/>
              <a:t>Not required to fill out if earned less than minimum ______________________</a:t>
            </a:r>
          </a:p>
          <a:p>
            <a:pPr lvl="1"/>
            <a:r>
              <a:rPr lang="en-US" sz="1300" dirty="0" smtClean="0"/>
              <a:t>Shows whether you owe the government or they owe you</a:t>
            </a:r>
          </a:p>
          <a:p>
            <a:r>
              <a:rPr lang="en-US" sz="1300" dirty="0" smtClean="0"/>
              <a:t>Sources of Information for Your Tax Return</a:t>
            </a:r>
          </a:p>
          <a:p>
            <a:pPr lvl="1"/>
            <a:r>
              <a:rPr lang="en-US" sz="1300" dirty="0" smtClean="0"/>
              <a:t>Form W-2 </a:t>
            </a:r>
          </a:p>
          <a:p>
            <a:pPr lvl="2"/>
            <a:r>
              <a:rPr lang="en-US" sz="1300" dirty="0" smtClean="0"/>
              <a:t>Must have from employer by January 31</a:t>
            </a:r>
            <a:r>
              <a:rPr lang="en-US" sz="1300" baseline="30000" dirty="0" smtClean="0"/>
              <a:t>st</a:t>
            </a:r>
            <a:endParaRPr lang="en-US" sz="1300" dirty="0" smtClean="0"/>
          </a:p>
          <a:p>
            <a:pPr lvl="2"/>
            <a:r>
              <a:rPr lang="en-US" sz="1300" dirty="0" smtClean="0"/>
              <a:t>Will get for each job you hold for the fiscal _______________</a:t>
            </a:r>
          </a:p>
          <a:p>
            <a:pPr lvl="2"/>
            <a:r>
              <a:rPr lang="en-US" sz="1300" dirty="0" smtClean="0"/>
              <a:t>When filing, you get a copy and the IRS gets a copy</a:t>
            </a:r>
          </a:p>
          <a:p>
            <a:pPr lvl="2"/>
            <a:r>
              <a:rPr lang="en-US" sz="1300" dirty="0" smtClean="0"/>
              <a:t>If you do not file, IRS will let you ________</a:t>
            </a:r>
          </a:p>
          <a:p>
            <a:pPr lvl="1"/>
            <a:r>
              <a:rPr lang="en-US" sz="1300" dirty="0" smtClean="0"/>
              <a:t>Form 1099-INT</a:t>
            </a:r>
          </a:p>
          <a:p>
            <a:pPr lvl="2"/>
            <a:r>
              <a:rPr lang="en-US" sz="1300" dirty="0" smtClean="0"/>
              <a:t>Will receive from bank stating what interest you earned from _________ __________</a:t>
            </a:r>
          </a:p>
          <a:p>
            <a:pPr lvl="2"/>
            <a:r>
              <a:rPr lang="en-US" sz="1300" dirty="0" smtClean="0"/>
              <a:t>This is all a younger person usually needs</a:t>
            </a:r>
          </a:p>
          <a:p>
            <a:pPr lvl="1"/>
            <a:endParaRPr lang="en-US" sz="13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933950" y="914400"/>
            <a:ext cx="374904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3600" dirty="0" smtClean="0"/>
              <a:t>Income tax forms</a:t>
            </a:r>
          </a:p>
          <a:p>
            <a:pPr lvl="1"/>
            <a:r>
              <a:rPr lang="en-US" sz="2900" dirty="0" smtClean="0"/>
              <a:t>The EZ way – must meet __________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sz="2900" dirty="0" smtClean="0"/>
              <a:t>You are single or married filing jointly with your spouse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sz="2900" dirty="0" smtClean="0"/>
              <a:t>No __________________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sz="2900" dirty="0" smtClean="0"/>
              <a:t>You and spouse under ________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sz="2900" dirty="0" smtClean="0"/>
              <a:t>Neither you or spouse are blind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sz="2900" dirty="0" smtClean="0"/>
              <a:t>Have taxable income of less than $_____________________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sz="2900" dirty="0" smtClean="0"/>
              <a:t>Earned no more than $1,500 in interest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sz="2900" dirty="0" smtClean="0"/>
              <a:t>You had no income other than wages, interest, tips, scholarships, or unemployment ___________</a:t>
            </a:r>
          </a:p>
          <a:p>
            <a:pPr marL="777240" lvl="1" indent="-457200"/>
            <a:r>
              <a:rPr lang="en-US" sz="2900" dirty="0" smtClean="0"/>
              <a:t>Form 1040A &amp; 1040</a:t>
            </a:r>
          </a:p>
          <a:p>
            <a:pPr marL="1051560" lvl="2" indent="-457200"/>
            <a:r>
              <a:rPr lang="en-US" sz="2900" dirty="0" smtClean="0"/>
              <a:t>May  use if :</a:t>
            </a:r>
          </a:p>
          <a:p>
            <a:pPr marL="1325880" lvl="3" indent="-457200">
              <a:buFont typeface="+mj-lt"/>
              <a:buAutoNum type="arabicPeriod"/>
            </a:pPr>
            <a:r>
              <a:rPr lang="en-US" sz="2900" dirty="0" smtClean="0"/>
              <a:t>Older</a:t>
            </a:r>
          </a:p>
          <a:p>
            <a:pPr marL="1325880" lvl="3" indent="-457200">
              <a:buFont typeface="+mj-lt"/>
              <a:buAutoNum type="arabicPeriod"/>
            </a:pPr>
            <a:r>
              <a:rPr lang="en-US" sz="2900" dirty="0" smtClean="0"/>
              <a:t>Have children</a:t>
            </a:r>
          </a:p>
          <a:p>
            <a:pPr marL="1325880" lvl="3" indent="-457200">
              <a:buFont typeface="+mj-lt"/>
              <a:buAutoNum type="arabicPeriod"/>
            </a:pPr>
            <a:r>
              <a:rPr lang="en-US" sz="2900" dirty="0" smtClean="0"/>
              <a:t>Invest in stock __________</a:t>
            </a:r>
          </a:p>
          <a:p>
            <a:pPr marL="1051560" lvl="2" indent="-457200"/>
            <a:r>
              <a:rPr lang="en-US" sz="2900" dirty="0" smtClean="0"/>
              <a:t>Allows you to list or itemize deductions to reduce amount you owe</a:t>
            </a:r>
          </a:p>
          <a:p>
            <a:pPr marL="1051560" lvl="2" indent="-457200"/>
            <a:r>
              <a:rPr lang="en-US" sz="2900" dirty="0" smtClean="0">
                <a:hlinkClick r:id="rId2"/>
              </a:rPr>
              <a:t>http://www.ehow.com/video_22597</a:t>
            </a:r>
            <a:fld id="{E9FE0370-97E2-45AA-923B-2B482941EE5C}" type="slidenum">
              <a:rPr lang="en-US" sz="2900" smtClean="0">
                <a:hlinkClick r:id="rId2"/>
              </a:rPr>
              <a:pPr marL="1051560" lvl="2" indent="-457200"/>
              <a:t>9</a:t>
            </a:fld>
            <a:r>
              <a:rPr lang="en-US" sz="2900" dirty="0" smtClean="0">
                <a:hlinkClick r:id="rId2"/>
              </a:rPr>
              <a:t>67_file-1040ez-dependents-worksheet.html</a:t>
            </a:r>
            <a:endParaRPr lang="en-US" sz="29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E42D-573F-4E48-8BC5-C57A6371BB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865</TotalTime>
  <Words>2435</Words>
  <Application>Microsoft Office PowerPoint</Application>
  <PresentationFormat>On-screen Show (4:3)</PresentationFormat>
  <Paragraphs>430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Ch.5  Taxes:  How Much of Your Income Will You Keep?</vt:lpstr>
      <vt:lpstr>5.1 Taxes and Your Paycheck</vt:lpstr>
      <vt:lpstr>5.1 Taxes and Your Paycheck</vt:lpstr>
      <vt:lpstr>5.1  Taxes and Your Paycheck</vt:lpstr>
      <vt:lpstr>5.1  Taxes and Your Paycheck</vt:lpstr>
      <vt:lpstr>5.1  Taxes and Your Paycheck</vt:lpstr>
      <vt:lpstr>5.2  File a Tax Return</vt:lpstr>
      <vt:lpstr>5.2  File a Tax Return</vt:lpstr>
      <vt:lpstr>5.2  File a Tax Return</vt:lpstr>
      <vt:lpstr>5.2  File a Tax Return</vt:lpstr>
      <vt:lpstr>5.2  File a Tax Return</vt:lpstr>
      <vt:lpstr>5.2  File a Tax Return</vt:lpstr>
      <vt:lpstr>5.2  File a Tax Return</vt:lpstr>
      <vt:lpstr>5.2  File a Tax Return</vt:lpstr>
      <vt:lpstr>5.2  File a Tax Return</vt:lpstr>
      <vt:lpstr>5.3 Taxes and Government</vt:lpstr>
      <vt:lpstr>5.3 Taxes and Government</vt:lpstr>
      <vt:lpstr>5.3 Taxes and Government</vt:lpstr>
      <vt:lpstr>5.3 Taxes and Government</vt:lpstr>
      <vt:lpstr>5.3 Taxes and Government</vt:lpstr>
      <vt:lpstr>5.3 Taxes and Government</vt:lpstr>
      <vt:lpstr>5.4 Government Spending</vt:lpstr>
      <vt:lpstr>5.4 Government Spending</vt:lpstr>
      <vt:lpstr>5.4 Government Spending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Ch.5  Taxes:  How Much of Your Income Will You Keep?</dc:title>
  <dc:creator>profile</dc:creator>
  <cp:lastModifiedBy>profile</cp:lastModifiedBy>
  <cp:revision>79</cp:revision>
  <dcterms:created xsi:type="dcterms:W3CDTF">2011-10-21T19:39:30Z</dcterms:created>
  <dcterms:modified xsi:type="dcterms:W3CDTF">2011-11-02T16:26:06Z</dcterms:modified>
</cp:coreProperties>
</file>